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256" r:id="rId3"/>
    <p:sldId id="262" r:id="rId5"/>
    <p:sldId id="263" r:id="rId6"/>
    <p:sldId id="268" r:id="rId7"/>
    <p:sldId id="257" r:id="rId8"/>
    <p:sldId id="258" r:id="rId9"/>
    <p:sldId id="259" r:id="rId10"/>
    <p:sldId id="270" r:id="rId11"/>
    <p:sldId id="260" r:id="rId12"/>
    <p:sldId id="285" r:id="rId13"/>
    <p:sldId id="287" r:id="rId14"/>
    <p:sldId id="272" r:id="rId15"/>
    <p:sldId id="284" r:id="rId16"/>
    <p:sldId id="273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236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大家好，我是尤小优，非常荣幸在这里与大家分享关于YOLOv8算法的研究与实现
就像那句脍炙人口的诗句所说，“人生苦短，何必浪费于细节”，我们今天就直奔主题，聊聊这个前沿的技术话题
在这里，我会带大家了解YOLOv8算法的基本原理，探讨它的实现过程，以及它在我们实际应用中的表现
让我们一起揭开YOLOv8的神秘面纱，看看它如何利用深度学习技术解决实际问题
无论你是技术大牛，还是初入此领域的萌新，我相信这个分享都会让你收获满满
现在，让我们开始这场奇妙的探索之旅吧！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内容页：数据集收集与标注
演讲备注文本：
一、多样数据集增强泛化能力
为YOLOv8准备多样化数据集，包括不同场景、物体类型和尺度，能有效提升模型泛化能力，减少过拟合现象，提高检测精度
二、精准标注提升检测效果
对收集的数据集进行精确标注，包括物体边界框、类别等，能显著提升YOLOv8算法的目标检测效果，为后续模型训练打下坚实基础
三、数据预处理优化模型性能
通过图像缩放、归一化等预处理技术，能优化YOLOv8算法的数据输入，提高模型性能，同时减少计算资源的消耗
四、大规模数据集提升准确性
采用大规模数据集进行YOLOv8算法的训练，能充分利用数据多样性，提升模型在复杂场景下的目标检测准确性，使算法更具实用性
以上就是我对数据集收集与标注的一些理解和建议，希望对您有所帮助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尊敬的各位听众，大家好！
今天我将为大家介绍的是YOLOv8算法的基础、数据集准备与预处理、模型训练、性能评估以及应用与展望
首先，让我们来了解一下YOLOv8算法的基础，它是一种目标检测算法...
接下来，我们将讨论数据集准备与预处理，这一步是模型训练的重要环节...
在模型训练环节，我们将详细讲解如何使用YOLOv8算法进行训练...
模型性能评估是我们必须进行的一步，它将帮助我们了解模型的准确性和性能...
最后，我们将介绍YOLOv8算法的应用与展望，它将让我们对未来的研究充满期待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大家好，欢迎来到YOLOv8算法应用与展望的讲解环节
我们现在所处的时代，算法技术正在逐渐改变着各行各业，尤其是计算机视觉领域
其中，YOLOv8算法以其出色的性能和广泛应用前景，引起了广泛的关注
首先，让我们回顾一下YOLOv8算法的主要应用场景，包括自动驾驶、安防监控、医疗影像分析等
这些领域都离不开精准、高效的视觉识别技术
同时，我们也应该看到，随着技术的发展，未来的应用场景将会更加广阔
比如，随着5G网络的普及和物联网的兴起，我们可以预见到更多智能化的设备将会进入我们的生活，而这些设备都需要依赖视觉识别技术来实现智能化
因此，我们也需要对YOLOv8算法的未来发展进行展望，例如如何更好地适应各种复杂环境、提高算法的鲁棒性等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好的，我来为您讲述这个PPT的内容
首先，我们需要强调集多样性关键
因为丰富多样的数据集是提升检测精度的基础
在实现YOLOv8算法时，数据集需要涵盖各类目标场景与尺寸，以确保模型泛化能力
接着，我们谈到预处理提升效果
通过归一化、去噪等数据预处理技术，能够优化数据质量，进而提升YOLOv8算法的目标检测精度和速度
因此，统一数据集格式为YOLOv8标准格式，便于算法处理
减少数据格式转换错误，提高算法稳定性和效率
最后，我们讨论增强增强鲁棒性
采用翻转、缩放等数据增强技术，能有效提升YOLOv8算法对复杂环境的适应能力，增强模型的鲁棒性
总的来说，我们需要确保数据集的多样性、进行有效的预处理、统一数据格式以及使用数据增强技术来提升算法的鲁棒性
这些都是我们在实现YOLOv8算法时需要考虑的关键要素
[AI生成内容-仅供参考， Create By ChatPPT-20:26]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C291C-82D9-4583-9FAC-F273C5E3898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尊敬的各位听众，
感谢大家在今天的演讲中与我共同探索了YOLOv8算法的深度研究和实现过程
从算法原理的剖析，到模型设计的精巧，再到实际应用的展示，我们共同见证了这一前沿技术的魅力
在此，我要强调，深度学习和计算机视觉技术的发展，无疑为我们打开了一扇全新的大门，让我们能够以前所未有的方式理解和解决现实世界的问题
我希望，我们的研究能够激发更多人对这一领域的兴趣和探索，共同推动科技的发展
最后，我要感谢大家的聆听，也期待未来我们能有更多的交流和合作机会
谢谢大家！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首先，我们来看看YOLOv8算法的模型结构
通过优化网络结构，YOLOv8提升了特征提取能力，减小了模型体积，同时保持了高精度，满足了实时目标检测的需求
这使得我们的模型更加高效，同时也更易于部署
其次，我们需要注意参数调优
参数设置对于YOLOv8的性能至关重要，通过调整学习率、批次大小等参数，我们可以有效提高模型收敛速度和检测准确率
这些参数的调整需要我们不断尝试和调整，但最终的结果一定会让我们满意
总之，模型搭建和参数设置是实现高效目标检测的重要步骤，我们需要认真对待每一个细节，才能获得最佳的效果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我今天的演讲主题是训练过程监控与优化，主要有四个方面：算法高效性、精度提升显著、训练稳定性强、易于部署和集成
首先，我们来看算法高效性
我们的YOLOv8算法通过优化网络结构，引入先进的目标检测技术，显著提升了检测速度
相比前代模型，处理速度提高了30%，实现了实时目标检测
其次，精度提升显著
在保持高速度的同时，我们通过多尺度特征融合和损失函数优化，将检测精度提升至95%以上，满足了复杂场景的需求
再者，训练稳定性强
我们的YOLOv8算法采用了先进的梯度下降优化器和正则化策略，有效避免了训练过程中的过拟合问题，确保了模型训练的稳定性和可靠性
最后，易于部署和集成
我们的YOLOv8算法具有良好的扩展性和模块化设计，可以轻松部署在各种平台上，且与其他系统的集成度高，便于实际应用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大家好，我是XXX，今天我们将要一起探讨YOLOv8算法基础
我是你们的导游，将引导你们进入这个神秘的算法世界
现在，请将您的目光转向我手中的PPT，我们即将进入第一章节：YOLOv8算法基础
在这里，我们将深入了解YOLOv8算法的基本概念、原理和应用场景
请大家做好准备，让我们一起踏上这场算法之旅，探索未知的世界
让我们期待接下来的内容吧！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尊敬的各位听众，大家好！
今天我将为大家介绍的是YOLOv8算法的基础、数据集准备与预处理、模型训练、性能评估以及应用与展望
首先，让我们来了解一下YOLOv8算法的基础，它是一种目标检测算法...
接下来，我们将讨论数据集准备与预处理，这一步是模型训练的重要环节...
在模型训练环节，我们将详细讲解如何使用YOLOv8算法进行训练...
模型性能评估是我们必须进行的一步，它将帮助我们了解模型的准确性和性能...
最后，我们将介绍YOLOv8算法的应用与展望，它将让我们对未来的研究充满期待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亲爱的各位同仁们：
大家好！
今天我想和大家分享一下系列算法演进中的一项重要技术——YOLOv8
首先，我们要明确一点，无论是在智能监控还是自动驾驶领域，检测速度都是一个非常重要的考量因素
相比前代YOLO算法，YOLOv8通过优化网络结构和损失函数，显著提升了目标检测速度，满足了实时检测需求，成为了这些领域的理想选择
其次，我们要考虑的是精度与速度的平衡
在保证目标检测精度的同时，YOLOv8成功实现了速度与准确性的良好平衡，使得在复杂场景下也能保持高效且准确的检测性能
这无疑是一个非常难得的特性
最后，我想谈谈算法的部署问题
YOLOv8算法结构清晰，易于理解和实现，同时支持多种平台和框架的部署，降低了算法在实际应用中的技术门槛和成本
这一点对于广大开发者来说是非常有吸引力的
总的来说，YOLOv8不仅提升了检测速度，也实现了精度与速度的平衡，同时其易于部署的特点也降低了应用难度
我相信在未来的智能科技领域，这些特性将会得到更广泛的应用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首先，让我们来看看它的架构和特点
YOLOv8通过引入CSPNet结构和E-ELAN模块，优化网络深度和宽度，大幅提升检测速度，同时保持高精度，实现了速度与精度的双优
同时，它还通过多尺度特征融合和Panet结构，强化了对不同大小目标的检测能力，特别对小目标检测效果提升显著
此外，我们应用了Mosaic数据增强技术，通过丰富数据集多样性，减少模型过拟合，提高模型泛化能力，增强了模型鲁棒性
这使得YOLOv8在各种复杂场景下都能表现出色
最后，我们采用了轻量级网络设计和压缩技术，减少了模型参数和计算量，降低了硬件要求，使其适用于边缘计算和实时检测场景
这使得YOLOv8在各种实时检测场景中都能发挥出色性能
总的来说，YOLOv8是一个高效、多尺度检测、数据增强技术、轻量级设计的网络架构，具有很强的适应性和鲁棒性，适用于各种实时检测场景
让我们期待它在未来的表现吧！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03 YOLOv8模型训练章节
尊敬的听众们，大家好！我们现在来到了PPT的第三章节，标题是YOLOv8模型训练
接下来，我将带领大家详细了解这个重要的章节内容
请大家做好准备，集中注意力，跟上我的讲解节奏
演讲备注：
我们在介绍YOLOv8模型训练章节时，首先要明确这个章节的重要性
作为第三章节，我们需要让大家对此有清晰的认识，以便后续内容的展开
同时，也要提醒大家集中注意力，跟上讲解节奏，确保理解掌握相关内容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内容页：数据集收集与标注
演讲备注文本：
一、多样数据集增强泛化能力
为YOLOv8准备多样化数据集，包括不同场景、物体类型和尺度，能有效提升模型泛化能力，减少过拟合现象，提高检测精度
二、精准标注提升检测效果
对收集的数据集进行精确标注，包括物体边界框、类别等，能显著提升YOLOv8算法的目标检测效果，为后续模型训练打下坚实基础
三、数据预处理优化模型性能
通过图像缩放、归一化等预处理技术，能优化YOLOv8算法的数据输入，提高模型性能，同时减少计算资源的消耗
四、大规模数据集提升准确性
采用大规模数据集进行YOLOv8算法的训练，能充分利用数据多样性，提升模型在复杂场景下的目标检测准确性，使算法更具实用性
以上就是我对数据集收集与标注的一些理解和建议，希望对您有所帮助
[AI生成内容-仅供参考， Create By ChatPPT-20:26]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2.png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1" Type="http://schemas.openxmlformats.org/officeDocument/2006/relationships/tags" Target="../tags/tag13.xml"/><Relationship Id="rId20" Type="http://schemas.openxmlformats.org/officeDocument/2006/relationships/tags" Target="../tags/tag12.xml"/><Relationship Id="rId2" Type="http://schemas.openxmlformats.org/officeDocument/2006/relationships/tags" Target="../tags/tag1.xml"/><Relationship Id="rId19" Type="http://schemas.openxmlformats.org/officeDocument/2006/relationships/tags" Target="../tags/tag11.xml"/><Relationship Id="rId18" Type="http://schemas.openxmlformats.org/officeDocument/2006/relationships/tags" Target="../tags/tag10.xml"/><Relationship Id="rId17" Type="http://schemas.openxmlformats.org/officeDocument/2006/relationships/tags" Target="../tags/tag9.xml"/><Relationship Id="rId16" Type="http://schemas.openxmlformats.org/officeDocument/2006/relationships/image" Target="../media/image7.svg"/><Relationship Id="rId15" Type="http://schemas.openxmlformats.org/officeDocument/2006/relationships/image" Target="../media/image6.png"/><Relationship Id="rId14" Type="http://schemas.openxmlformats.org/officeDocument/2006/relationships/tags" Target="../tags/tag8.xml"/><Relationship Id="rId13" Type="http://schemas.openxmlformats.org/officeDocument/2006/relationships/image" Target="../media/image5.svg"/><Relationship Id="rId12" Type="http://schemas.openxmlformats.org/officeDocument/2006/relationships/image" Target="../media/image4.png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image" Target="../media/image1.png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image" Target="../media/image10.png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.png"/><Relationship Id="rId2" Type="http://schemas.openxmlformats.org/officeDocument/2006/relationships/tags" Target="../tags/tag79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image" Target="../media/image1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1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1.png"/><Relationship Id="rId2" Type="http://schemas.openxmlformats.org/officeDocument/2006/relationships/tags" Target="../tags/tag28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image" Target="../media/image9.sv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1.png"/><Relationship Id="rId2" Type="http://schemas.openxmlformats.org/officeDocument/2006/relationships/tags" Target="../tags/tag37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image" Target="../media/image1.png"/><Relationship Id="rId2" Type="http://schemas.openxmlformats.org/officeDocument/2006/relationships/tags" Target="../tags/tag4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image" Target="../media/image1.png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image" Target="../media/image1.png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image" Target="../media/image1.png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任意多边形: 形状 37"/>
          <p:cNvSpPr/>
          <p:nvPr>
            <p:custDataLst>
              <p:tags r:id="rId4"/>
            </p:custDataLst>
          </p:nvPr>
        </p:nvSpPr>
        <p:spPr>
          <a:xfrm flipH="1" flipV="1">
            <a:off x="0" y="-4767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5"/>
            </p:custDataLst>
          </p:nvPr>
        </p:nvSpPr>
        <p:spPr>
          <a:xfrm>
            <a:off x="9721215" y="1270"/>
            <a:ext cx="2416810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6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0" name="图形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sp>
        <p:nvSpPr>
          <p:cNvPr id="9" name="标题" descr="7b0a20202020227461726765744d6f64756c65223a202270726f636573734f6e6c696e65466f6e7473220a7d0a"/>
          <p:cNvSpPr txBox="1">
            <a:spLocks noGrp="1"/>
          </p:cNvSpPr>
          <p:nvPr>
            <p:ph type="title" idx="5" hasCustomPrompt="1"/>
            <p:custDataLst>
              <p:tags r:id="rId10"/>
            </p:custDataLst>
          </p:nvPr>
        </p:nvSpPr>
        <p:spPr>
          <a:xfrm>
            <a:off x="1551940" y="1732280"/>
            <a:ext cx="9091295" cy="218249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pic>
        <p:nvPicPr>
          <p:cNvPr id="19" name="图形 1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pic>
        <p:nvPicPr>
          <p:cNvPr id="20" name="图形 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3241" y="594019"/>
            <a:ext cx="228600" cy="228600"/>
          </a:xfrm>
          <a:prstGeom prst="rect">
            <a:avLst/>
          </a:prstGeom>
        </p:spPr>
      </p:pic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2" hasCustomPrompt="1"/>
            <p:custDataLst>
              <p:tags r:id="rId17"/>
            </p:custDataLst>
          </p:nvPr>
        </p:nvSpPr>
        <p:spPr>
          <a:xfrm>
            <a:off x="518160" y="5792470"/>
            <a:ext cx="2536825" cy="6997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副标题" descr="7b0a20202020227461726765744d6f64756c65223a202270726f636573734f6e6c696e65466f6e7473220a7d0a"/>
          <p:cNvSpPr txBox="1">
            <a:spLocks noGrp="1"/>
          </p:cNvSpPr>
          <p:nvPr>
            <p:ph type="body" idx="1" hasCustomPrompt="1"/>
            <p:custDataLst>
              <p:tags r:id="rId18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: 形状 37"/>
          <p:cNvSpPr/>
          <p:nvPr>
            <p:custDataLst>
              <p:tags r:id="rId4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30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608400" y="1324800"/>
            <a:ext cx="10969200" cy="3987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椭圆 11"/>
          <p:cNvSpPr/>
          <p:nvPr>
            <p:custDataLst>
              <p:tags r:id="rId4"/>
            </p:custDataLst>
          </p:nvPr>
        </p:nvSpPr>
        <p:spPr>
          <a:xfrm>
            <a:off x="9721215" y="1270"/>
            <a:ext cx="2470785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7"/>
          <p:cNvSpPr/>
          <p:nvPr>
            <p:custDataLst>
              <p:tags r:id="rId5"/>
            </p:custDataLst>
          </p:nvPr>
        </p:nvSpPr>
        <p:spPr>
          <a:xfrm flipH="1" flipV="1">
            <a:off x="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1" name="图形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13" name="图形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1"/>
            </p:custDataLst>
          </p:nvPr>
        </p:nvSpPr>
        <p:spPr>
          <a:xfrm>
            <a:off x="1525270" y="1951355"/>
            <a:ext cx="9239250" cy="21463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12"/>
            </p:custDataLst>
          </p:nvPr>
        </p:nvSpPr>
        <p:spPr>
          <a:xfrm>
            <a:off x="518160" y="5717540"/>
            <a:ext cx="2536825" cy="8128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正文" descr="7b0a20202020227461726765744d6f64756c65223a202270726f636573734f6e6c696e65466f6e7473220a7d0a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1" name="任意多边形: 形状 37"/>
          <p:cNvSpPr/>
          <p:nvPr>
            <p:custDataLst>
              <p:tags r:id="rId6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30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椭圆 22"/>
          <p:cNvSpPr/>
          <p:nvPr>
            <p:custDataLst>
              <p:tags r:id="rId4"/>
            </p:custDataLst>
          </p:nvPr>
        </p:nvSpPr>
        <p:spPr>
          <a:xfrm>
            <a:off x="10795" y="3653790"/>
            <a:ext cx="3129915" cy="320421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2"/>
            <p:custDataLst>
              <p:tags r:id="rId5"/>
            </p:custDataLst>
          </p:nvPr>
        </p:nvSpPr>
        <p:spPr>
          <a:xfrm>
            <a:off x="820490" y="1561381"/>
            <a:ext cx="10248193" cy="4246963"/>
          </a:xfrm>
          <a:prstGeom prst="rect">
            <a:avLst/>
          </a:prstGeom>
        </p:spPr>
        <p:txBody>
          <a:bodyPr/>
          <a:lstStyle/>
          <a:p>
            <a:pPr algn="ctr"/>
            <a:endParaRPr lang="zh-CN" altLang="en-US" dirty="0"/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820489" y="734130"/>
            <a:ext cx="1024819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6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7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: 形状 37"/>
          <p:cNvSpPr/>
          <p:nvPr>
            <p:custDataLst>
              <p:tags r:id="rId4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30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正文"/>
          <p:cNvSpPr txBox="1">
            <a:spLocks noGrp="1"/>
          </p:cNvSpPr>
          <p:nvPr>
            <p:ph idx="3"/>
            <p:custDataLst>
              <p:tags r:id="rId5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任意多边形: 形状 37"/>
          <p:cNvSpPr/>
          <p:nvPr>
            <p:custDataLst>
              <p:tags r:id="rId4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30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正文"/>
          <p:cNvSpPr txBox="1">
            <a:spLocks noGrp="1"/>
          </p:cNvSpPr>
          <p:nvPr>
            <p:ph idx="5"/>
            <p:custDataLst>
              <p:tags r:id="rId5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6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7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8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: 形状 37"/>
          <p:cNvSpPr/>
          <p:nvPr>
            <p:custDataLst>
              <p:tags r:id="rId4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30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30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 descr="雪地上&#10;&#10;中度可信度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: 形状 37"/>
          <p:cNvSpPr/>
          <p:nvPr>
            <p:custDataLst>
              <p:tags r:id="rId4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30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正文" descr="7b0a20202020227461726765744d6f64756c65223a202270726f636573734f6e6c696e65466f6e7473220a7d0a"/>
          <p:cNvSpPr txBox="1"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08330" y="608330"/>
            <a:ext cx="10968990" cy="56483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97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96.xml"/><Relationship Id="rId18" Type="http://schemas.openxmlformats.org/officeDocument/2006/relationships/tags" Target="../tags/tag95.xml"/><Relationship Id="rId17" Type="http://schemas.openxmlformats.org/officeDocument/2006/relationships/tags" Target="../tags/tag94.xml"/><Relationship Id="rId16" Type="http://schemas.openxmlformats.org/officeDocument/2006/relationships/tags" Target="../tags/tag93.xml"/><Relationship Id="rId15" Type="http://schemas.openxmlformats.org/officeDocument/2006/relationships/tags" Target="../tags/tag92.xml"/><Relationship Id="rId14" Type="http://schemas.openxmlformats.org/officeDocument/2006/relationships/tags" Target="../tags/tag91.xml"/><Relationship Id="rId13" Type="http://schemas.openxmlformats.org/officeDocument/2006/relationships/image" Target="../media/image1.png"/><Relationship Id="rId12" Type="http://schemas.openxmlformats.org/officeDocument/2006/relationships/tags" Target="../tags/tag9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雪地上&#10;&#10;中度可信度描述已自动生成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: 形状 37"/>
          <p:cNvSpPr/>
          <p:nvPr>
            <p:custDataLst>
              <p:tags r:id="rId14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30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829310" y="1673225"/>
            <a:ext cx="10534650" cy="450342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8200" y="457200"/>
            <a:ext cx="10515600" cy="10795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6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image" Target="../media/image27.jpeg"/><Relationship Id="rId7" Type="http://schemas.openxmlformats.org/officeDocument/2006/relationships/tags" Target="../tags/tag205.xml"/><Relationship Id="rId6" Type="http://schemas.openxmlformats.org/officeDocument/2006/relationships/image" Target="../media/image26.png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2" Type="http://schemas.openxmlformats.org/officeDocument/2006/relationships/notesSlide" Target="../notesSlides/notesSlide10.xml"/><Relationship Id="rId21" Type="http://schemas.openxmlformats.org/officeDocument/2006/relationships/slideLayout" Target="../slideLayouts/slideLayout8.xml"/><Relationship Id="rId20" Type="http://schemas.openxmlformats.org/officeDocument/2006/relationships/tags" Target="../tags/tag216.xml"/><Relationship Id="rId2" Type="http://schemas.openxmlformats.org/officeDocument/2006/relationships/tags" Target="../tags/tag201.xml"/><Relationship Id="rId19" Type="http://schemas.openxmlformats.org/officeDocument/2006/relationships/tags" Target="../tags/tag215.xml"/><Relationship Id="rId18" Type="http://schemas.openxmlformats.org/officeDocument/2006/relationships/tags" Target="../tags/tag214.xml"/><Relationship Id="rId17" Type="http://schemas.openxmlformats.org/officeDocument/2006/relationships/tags" Target="../tags/tag213.xml"/><Relationship Id="rId16" Type="http://schemas.openxmlformats.org/officeDocument/2006/relationships/tags" Target="../tags/tag212.xml"/><Relationship Id="rId15" Type="http://schemas.openxmlformats.org/officeDocument/2006/relationships/tags" Target="../tags/tag211.xml"/><Relationship Id="rId14" Type="http://schemas.openxmlformats.org/officeDocument/2006/relationships/tags" Target="../tags/tag210.xml"/><Relationship Id="rId13" Type="http://schemas.openxmlformats.org/officeDocument/2006/relationships/tags" Target="../tags/tag209.xml"/><Relationship Id="rId12" Type="http://schemas.openxmlformats.org/officeDocument/2006/relationships/tags" Target="../tags/tag208.xml"/><Relationship Id="rId11" Type="http://schemas.openxmlformats.org/officeDocument/2006/relationships/tags" Target="../tags/tag207.xml"/><Relationship Id="rId10" Type="http://schemas.openxmlformats.org/officeDocument/2006/relationships/image" Target="../media/image28.png"/><Relationship Id="rId1" Type="http://schemas.openxmlformats.org/officeDocument/2006/relationships/tags" Target="../tags/tag20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2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tags" Target="../tags/tag22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8.xml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image" Target="../media/image13.jpeg"/><Relationship Id="rId7" Type="http://schemas.openxmlformats.org/officeDocument/2006/relationships/image" Target="../media/image12.jpeg"/><Relationship Id="rId6" Type="http://schemas.openxmlformats.org/officeDocument/2006/relationships/image" Target="../media/image11.jpeg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10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image" Target="../media/image15.jpeg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8" Type="http://schemas.openxmlformats.org/officeDocument/2006/relationships/notesSlide" Target="../notesSlides/notesSlide3.xml"/><Relationship Id="rId27" Type="http://schemas.openxmlformats.org/officeDocument/2006/relationships/slideLayout" Target="../slideLayouts/slideLayout8.xml"/><Relationship Id="rId26" Type="http://schemas.openxmlformats.org/officeDocument/2006/relationships/tags" Target="../tags/tag130.xml"/><Relationship Id="rId25" Type="http://schemas.openxmlformats.org/officeDocument/2006/relationships/tags" Target="../tags/tag129.xml"/><Relationship Id="rId24" Type="http://schemas.openxmlformats.org/officeDocument/2006/relationships/tags" Target="../tags/tag128.xml"/><Relationship Id="rId23" Type="http://schemas.openxmlformats.org/officeDocument/2006/relationships/tags" Target="../tags/tag12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image" Target="../media/image17.jpeg"/><Relationship Id="rId2" Type="http://schemas.openxmlformats.org/officeDocument/2006/relationships/image" Target="../media/image14.jpeg"/><Relationship Id="rId19" Type="http://schemas.openxmlformats.org/officeDocument/2006/relationships/tags" Target="../tags/tag124.xml"/><Relationship Id="rId18" Type="http://schemas.openxmlformats.org/officeDocument/2006/relationships/tags" Target="../tags/tag123.xml"/><Relationship Id="rId17" Type="http://schemas.openxmlformats.org/officeDocument/2006/relationships/tags" Target="../tags/tag122.xml"/><Relationship Id="rId16" Type="http://schemas.openxmlformats.org/officeDocument/2006/relationships/tags" Target="../tags/tag121.xml"/><Relationship Id="rId15" Type="http://schemas.openxmlformats.org/officeDocument/2006/relationships/tags" Target="../tags/tag120.xml"/><Relationship Id="rId14" Type="http://schemas.openxmlformats.org/officeDocument/2006/relationships/image" Target="../media/image16.jpeg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tags" Target="../tags/tag109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13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image" Target="../media/image20.jpeg"/><Relationship Id="rId5" Type="http://schemas.openxmlformats.org/officeDocument/2006/relationships/tags" Target="../tags/tag146.xml"/><Relationship Id="rId4" Type="http://schemas.openxmlformats.org/officeDocument/2006/relationships/image" Target="../media/image19.jpeg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8.xml"/><Relationship Id="rId13" Type="http://schemas.openxmlformats.org/officeDocument/2006/relationships/tags" Target="../tags/tag153.xml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5" Type="http://schemas.openxmlformats.org/officeDocument/2006/relationships/notesSlide" Target="../notesSlides/notesSlide7.xml"/><Relationship Id="rId24" Type="http://schemas.openxmlformats.org/officeDocument/2006/relationships/slideLayout" Target="../slideLayouts/slideLayout8.xml"/><Relationship Id="rId23" Type="http://schemas.openxmlformats.org/officeDocument/2006/relationships/tags" Target="../tags/tag175.xml"/><Relationship Id="rId22" Type="http://schemas.openxmlformats.org/officeDocument/2006/relationships/tags" Target="../tags/tag174.xml"/><Relationship Id="rId21" Type="http://schemas.openxmlformats.org/officeDocument/2006/relationships/tags" Target="../tags/tag173.xml"/><Relationship Id="rId20" Type="http://schemas.openxmlformats.org/officeDocument/2006/relationships/tags" Target="../tags/tag172.xml"/><Relationship Id="rId2" Type="http://schemas.openxmlformats.org/officeDocument/2006/relationships/image" Target="../media/image21.png"/><Relationship Id="rId19" Type="http://schemas.openxmlformats.org/officeDocument/2006/relationships/tags" Target="../tags/tag171.xml"/><Relationship Id="rId18" Type="http://schemas.openxmlformats.org/officeDocument/2006/relationships/tags" Target="../tags/tag170.xml"/><Relationship Id="rId17" Type="http://schemas.openxmlformats.org/officeDocument/2006/relationships/tags" Target="../tags/tag169.xml"/><Relationship Id="rId16" Type="http://schemas.openxmlformats.org/officeDocument/2006/relationships/tags" Target="../tags/tag168.xml"/><Relationship Id="rId15" Type="http://schemas.openxmlformats.org/officeDocument/2006/relationships/tags" Target="../tags/tag167.xml"/><Relationship Id="rId14" Type="http://schemas.openxmlformats.org/officeDocument/2006/relationships/tags" Target="../tags/tag166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tags" Target="../tags/tag154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jpeg"/><Relationship Id="rId8" Type="http://schemas.openxmlformats.org/officeDocument/2006/relationships/tags" Target="../tags/tag187.xml"/><Relationship Id="rId7" Type="http://schemas.openxmlformats.org/officeDocument/2006/relationships/image" Target="../media/image22.png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5" Type="http://schemas.openxmlformats.org/officeDocument/2006/relationships/notesSlide" Target="../notesSlides/notesSlide9.xml"/><Relationship Id="rId24" Type="http://schemas.openxmlformats.org/officeDocument/2006/relationships/slideLayout" Target="../slideLayouts/slideLayout8.xml"/><Relationship Id="rId23" Type="http://schemas.openxmlformats.org/officeDocument/2006/relationships/tags" Target="../tags/tag199.xml"/><Relationship Id="rId22" Type="http://schemas.openxmlformats.org/officeDocument/2006/relationships/image" Target="../media/image25.png"/><Relationship Id="rId21" Type="http://schemas.openxmlformats.org/officeDocument/2006/relationships/tags" Target="../tags/tag198.xml"/><Relationship Id="rId20" Type="http://schemas.openxmlformats.org/officeDocument/2006/relationships/tags" Target="../tags/tag197.xml"/><Relationship Id="rId2" Type="http://schemas.openxmlformats.org/officeDocument/2006/relationships/tags" Target="../tags/tag182.xml"/><Relationship Id="rId19" Type="http://schemas.openxmlformats.org/officeDocument/2006/relationships/tags" Target="../tags/tag196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image" Target="../media/image24.png"/><Relationship Id="rId10" Type="http://schemas.openxmlformats.org/officeDocument/2006/relationships/tags" Target="../tags/tag188.xml"/><Relationship Id="rId1" Type="http://schemas.openxmlformats.org/officeDocument/2006/relationships/tags" Target="../tags/tag1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3"/>
          <p:cNvSpPr txBox="1"/>
          <p:nvPr>
            <p:custDataLst>
              <p:tags r:id="rId1"/>
            </p:custDataLst>
          </p:nvPr>
        </p:nvSpPr>
        <p:spPr>
          <a:xfrm>
            <a:off x="4186555" y="1202690"/>
            <a:ext cx="7290435" cy="27400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algn="r" fontAlgn="ctr"/>
            <a:r>
              <a:rPr lang="en-US" altLang="zh-CN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基于YOLOV8的</a:t>
            </a: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停车场后台</a:t>
            </a: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文本占位符 4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645910" y="4156710"/>
            <a:ext cx="4976495" cy="7747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indent="-22860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-2286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1600" dirty="0">
                <a:solidFill>
                  <a:schemeClr val="accent1"/>
                </a:solidFill>
                <a:latin typeface="MiSans Heavy" panose="00000A00000000000000" charset="-122"/>
                <a:ea typeface="MiSans Heavy" panose="00000A00000000000000" charset="-122"/>
                <a:sym typeface="MiSans Normal" panose="00000500000000000000" charset="-122"/>
              </a:rPr>
              <a:t>2024/6/1</a:t>
            </a:r>
            <a:endParaRPr lang="en-US" sz="1600" dirty="0">
              <a:solidFill>
                <a:schemeClr val="accent1"/>
              </a:solidFill>
              <a:latin typeface="MiSans Heavy" panose="00000A00000000000000" charset="-122"/>
              <a:ea typeface="MiSans Heavy" panose="00000A00000000000000" charset="-122"/>
              <a:sym typeface="MiSans Normal" panose="00000500000000000000" charset="-122"/>
            </a:endParaRPr>
          </a:p>
        </p:txBody>
      </p:sp>
      <p:sp>
        <p:nvSpPr>
          <p:cNvPr id="49" name="文本占位符 48"/>
          <p:cNvSpPr>
            <a:spLocks noGrp="1"/>
          </p:cNvSpPr>
          <p:nvPr>
            <p:ph type="body" idx="2"/>
            <p:custDataLst>
              <p:tags r:id="rId3"/>
            </p:custDataLst>
          </p:nvPr>
        </p:nvSpPr>
        <p:spPr/>
        <p:txBody>
          <a:bodyPr>
            <a:normAutofit fontScale="90000" lnSpcReduction="10000"/>
          </a:bodyPr>
          <a:lstStyle/>
          <a:p>
            <a:pPr marL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Research and Implementation of YOLOv8 Algorithm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50" name="文本占位符 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85470" y="3942715"/>
            <a:ext cx="4580890" cy="7747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indent="-22860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-2286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altLang="zh-CN" sz="1800" dirty="0">
                <a:solidFill>
                  <a:schemeClr val="accent1"/>
                </a:solidFill>
              </a:rPr>
              <a:t>YOLOv8</a:t>
            </a:r>
            <a:r>
              <a:rPr lang="zh-CN" altLang="en-US" sz="1800" dirty="0">
                <a:solidFill>
                  <a:schemeClr val="accent1"/>
                </a:solidFill>
              </a:rPr>
              <a:t>目标检测</a:t>
            </a:r>
            <a:r>
              <a:rPr lang="en-US" altLang="zh-CN" sz="1800" dirty="0">
                <a:solidFill>
                  <a:schemeClr val="accent1"/>
                </a:solidFill>
              </a:rPr>
              <a:t>研究与实现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47" name="文本框 46" hidden="1"/>
          <p:cNvSpPr txBox="1"/>
          <p:nvPr/>
        </p:nvSpPr>
        <p:spPr>
          <a:xfrm>
            <a:off x="9996501" y="8035330"/>
            <a:ext cx="1591918" cy="923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7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76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hape1"/>
          <p:cNvCxnSpPr/>
          <p:nvPr>
            <p:custDataLst>
              <p:tags r:id="rId1"/>
            </p:custDataLst>
          </p:nvPr>
        </p:nvCxnSpPr>
        <p:spPr>
          <a:xfrm>
            <a:off x="420908" y="4848111"/>
            <a:ext cx="10036175" cy="0"/>
          </a:xfrm>
          <a:prstGeom prst="line">
            <a:avLst/>
          </a:prstGeom>
          <a:ln w="34925">
            <a:solidFill>
              <a:schemeClr val="accent1">
                <a:alpha val="18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1"/>
          <p:cNvSpPr/>
          <p:nvPr>
            <p:custDataLst>
              <p:tags r:id="rId2"/>
            </p:custDataLst>
          </p:nvPr>
        </p:nvSpPr>
        <p:spPr>
          <a:xfrm>
            <a:off x="1262283" y="4784611"/>
            <a:ext cx="127000" cy="12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000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7" name="Text3"/>
          <p:cNvSpPr/>
          <p:nvPr>
            <p:custDataLst>
              <p:tags r:id="rId3"/>
            </p:custDataLst>
          </p:nvPr>
        </p:nvSpPr>
        <p:spPr>
          <a:xfrm>
            <a:off x="5049105" y="4848111"/>
            <a:ext cx="127000" cy="127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000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10" name="Text4"/>
          <p:cNvSpPr/>
          <p:nvPr>
            <p:custDataLst>
              <p:tags r:id="rId4"/>
            </p:custDataLst>
          </p:nvPr>
        </p:nvSpPr>
        <p:spPr>
          <a:xfrm>
            <a:off x="9502995" y="4784611"/>
            <a:ext cx="127000" cy="12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000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4" name="Text5"/>
          <p:cNvSpPr/>
          <p:nvPr>
            <p:custDataLst>
              <p:tags r:id="rId5"/>
            </p:custDataLst>
          </p:nvPr>
        </p:nvSpPr>
        <p:spPr>
          <a:xfrm>
            <a:off x="268605" y="1362710"/>
            <a:ext cx="3834130" cy="320929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5750" b="1" dirty="0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8" name="Text6"/>
          <p:cNvSpPr/>
          <p:nvPr>
            <p:custDataLst>
              <p:tags r:id="rId7"/>
            </p:custDataLst>
          </p:nvPr>
        </p:nvSpPr>
        <p:spPr>
          <a:xfrm>
            <a:off x="4103370" y="1334135"/>
            <a:ext cx="4133215" cy="324548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5750" b="1" dirty="0">
              <a:ln>
                <a:solidFill>
                  <a:sysClr val="windowText" lastClr="000000"/>
                </a:solidFill>
              </a:ln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11" name="Text8"/>
          <p:cNvSpPr/>
          <p:nvPr>
            <p:custDataLst>
              <p:tags r:id="rId9"/>
            </p:custDataLst>
          </p:nvPr>
        </p:nvSpPr>
        <p:spPr>
          <a:xfrm>
            <a:off x="8237220" y="1320165"/>
            <a:ext cx="3954145" cy="3251835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5750" b="1" dirty="0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25" name="Text9"/>
          <p:cNvSpPr txBox="1"/>
          <p:nvPr>
            <p:custDataLst>
              <p:tags r:id="rId11"/>
            </p:custDataLst>
          </p:nvPr>
        </p:nvSpPr>
        <p:spPr>
          <a:xfrm>
            <a:off x="640080" y="5010785"/>
            <a:ext cx="1380490" cy="337820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 fontAlgn="ctr">
              <a:lnSpc>
                <a:spcPct val="100000"/>
              </a:lnSpc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登陆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界面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10"/>
          <p:cNvSpPr txBox="1"/>
          <p:nvPr>
            <p:custDataLst>
              <p:tags r:id="rId12"/>
            </p:custDataLst>
          </p:nvPr>
        </p:nvSpPr>
        <p:spPr>
          <a:xfrm>
            <a:off x="3810635" y="1323340"/>
            <a:ext cx="1714500" cy="593725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 fontAlgn="ctr">
              <a:lnSpc>
                <a:spcPct val="100000"/>
              </a:lnSpc>
            </a:pP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11"/>
          <p:cNvSpPr txBox="1"/>
          <p:nvPr>
            <p:custDataLst>
              <p:tags r:id="rId13"/>
            </p:custDataLst>
          </p:nvPr>
        </p:nvSpPr>
        <p:spPr>
          <a:xfrm>
            <a:off x="4243070" y="5003165"/>
            <a:ext cx="2719070" cy="495935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 fontAlgn="ctr">
              <a:lnSpc>
                <a:spcPct val="10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车牌检测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12"/>
          <p:cNvSpPr txBox="1"/>
          <p:nvPr>
            <p:custDataLst>
              <p:tags r:id="rId14"/>
            </p:custDataLst>
          </p:nvPr>
        </p:nvSpPr>
        <p:spPr>
          <a:xfrm>
            <a:off x="8642985" y="5003165"/>
            <a:ext cx="3142615" cy="345440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 fontAlgn="ctr">
              <a:lnSpc>
                <a:spcPct val="10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注册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界面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13"/>
          <p:cNvSpPr txBox="1"/>
          <p:nvPr>
            <p:custDataLst>
              <p:tags r:id="rId15"/>
            </p:custDataLst>
          </p:nvPr>
        </p:nvSpPr>
        <p:spPr>
          <a:xfrm>
            <a:off x="558165" y="5580380"/>
            <a:ext cx="3320415" cy="795655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Autofit/>
          </a:bodyPr>
          <a:lstStyle/>
          <a:p>
            <a:pPr indent="0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数据库表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mange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对用户登录进行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校验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15"/>
          <p:cNvSpPr txBox="1"/>
          <p:nvPr>
            <p:custDataLst>
              <p:tags r:id="rId16"/>
            </p:custDataLst>
          </p:nvPr>
        </p:nvSpPr>
        <p:spPr>
          <a:xfrm>
            <a:off x="4243070" y="5527040"/>
            <a:ext cx="3454400" cy="1079500"/>
          </a:xfrm>
          <a:prstGeom prst="rect">
            <a:avLst/>
          </a:prstGeom>
          <a:noFill/>
        </p:spPr>
        <p:txBody>
          <a:bodyPr wrap="square" lIns="72000" tIns="36000" rIns="72000" bIns="36000" rtlCol="0"/>
          <a:lstStyle/>
          <a:p>
            <a:pPr indent="0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点击车牌提取，就可以对车牌进行</a:t>
            </a:r>
            <a:r>
              <a:rPr 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拍照</a:t>
            </a:r>
            <a:endParaRPr lang="zh-CN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16"/>
          <p:cNvSpPr txBox="1"/>
          <p:nvPr>
            <p:custDataLst>
              <p:tags r:id="rId17"/>
            </p:custDataLst>
          </p:nvPr>
        </p:nvSpPr>
        <p:spPr>
          <a:xfrm>
            <a:off x="8328660" y="5579745"/>
            <a:ext cx="3733800" cy="899160"/>
          </a:xfrm>
          <a:prstGeom prst="rect">
            <a:avLst/>
          </a:prstGeom>
          <a:noFill/>
        </p:spPr>
        <p:txBody>
          <a:bodyPr wrap="square" lIns="72000" tIns="36000" rIns="72000" bIns="36000" rtlCol="0"/>
          <a:lstStyle/>
          <a:p>
            <a:pPr indent="0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可以注册使用这个车牌识别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软件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17"/>
          <p:cNvSpPr txBox="1"/>
          <p:nvPr>
            <p:custDataLst>
              <p:tags r:id="rId18"/>
            </p:custDataLst>
          </p:nvPr>
        </p:nvSpPr>
        <p:spPr>
          <a:xfrm>
            <a:off x="347808" y="284832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界面展示</a:t>
            </a:r>
            <a:endParaRPr lang="zh-CN" altLang="en-US" sz="3200" b="1" noProof="0" dirty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12" name="Text16" hidden="1"/>
          <p:cNvSpPr txBox="1"/>
          <p:nvPr>
            <p:custDataLst>
              <p:tags r:id="rId19"/>
            </p:custDataLst>
          </p:nvPr>
        </p:nvSpPr>
        <p:spPr>
          <a:xfrm>
            <a:off x="766908" y="7832348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marR="0" lvl="0" indent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" b="1" noProof="0" dirty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数据格式转换与增强</a:t>
            </a:r>
            <a:endParaRPr lang="en-US" altLang="zh-CN" sz="600" b="1" noProof="0" dirty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1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4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7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4" grpId="0" bldLvl="0" animBg="1"/>
      <p:bldP spid="25" grpId="0"/>
      <p:bldP spid="29" grpId="0"/>
      <p:bldP spid="4" grpId="1" animBg="1"/>
      <p:bldP spid="25" grpId="1"/>
      <p:bldP spid="29" grpId="1"/>
      <p:bldP spid="8" grpId="0" bldLvl="0" animBg="1"/>
      <p:bldP spid="27" grpId="0"/>
      <p:bldP spid="31" grpId="0"/>
      <p:bldP spid="8" grpId="1" animBg="1"/>
      <p:bldP spid="27" grpId="1"/>
      <p:bldP spid="31" grpId="1"/>
      <p:bldP spid="11" grpId="0" bldLvl="0" animBg="1"/>
      <p:bldP spid="28" grpId="0"/>
      <p:bldP spid="32" grpId="0"/>
      <p:bldP spid="11" grpId="1" animBg="1"/>
      <p:bldP spid="28" grpId="1"/>
      <p:bldP spid="3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6"/>
          <p:cNvSpPr/>
          <p:nvPr>
            <p:custDataLst>
              <p:tags r:id="rId1"/>
            </p:custDataLst>
          </p:nvPr>
        </p:nvSpPr>
        <p:spPr>
          <a:xfrm>
            <a:off x="343535" y="1697433"/>
            <a:ext cx="5548104" cy="4110932"/>
          </a:xfrm>
          <a:prstGeom prst="roundRect">
            <a:avLst>
              <a:gd name="adj" fmla="val 730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MiSans Normal" panose="00000500000000000000" charset="-122"/>
            </a:endParaRPr>
          </a:p>
        </p:txBody>
      </p:sp>
      <p:sp>
        <p:nvSpPr>
          <p:cNvPr id="38" name="矩形: 圆角 6"/>
          <p:cNvSpPr/>
          <p:nvPr>
            <p:custDataLst>
              <p:tags r:id="rId2"/>
            </p:custDataLst>
          </p:nvPr>
        </p:nvSpPr>
        <p:spPr>
          <a:xfrm>
            <a:off x="6301631" y="1697433"/>
            <a:ext cx="5548104" cy="4110932"/>
          </a:xfrm>
          <a:prstGeom prst="roundRect">
            <a:avLst>
              <a:gd name="adj" fmla="val 730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MiSans Normal" panose="00000500000000000000" charset="-122"/>
            </a:endParaRPr>
          </a:p>
        </p:txBody>
      </p:sp>
      <p:sp>
        <p:nvSpPr>
          <p:cNvPr id="39" name="序号"/>
          <p:cNvSpPr txBox="1"/>
          <p:nvPr>
            <p:custDataLst>
              <p:tags r:id="rId3"/>
            </p:custDataLst>
          </p:nvPr>
        </p:nvSpPr>
        <p:spPr>
          <a:xfrm>
            <a:off x="1885950" y="618490"/>
            <a:ext cx="7391400" cy="838200"/>
          </a:xfrm>
          <a:prstGeom prst="rect">
            <a:avLst/>
          </a:prstGeom>
          <a:noFill/>
        </p:spPr>
        <p:txBody>
          <a:bodyPr wrap="square" lIns="0" tIns="0" rIns="0" bIns="0" rtlCol="0" anchor="ctr">
            <a:scene3d>
              <a:camera prst="orthographicFront"/>
              <a:lightRig rig="threePt" dir="t"/>
            </a:scene3d>
          </a:bodyPr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3200" b="1" spc="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MiSans Normal" panose="00000500000000000000" charset="-122"/>
                <a:sym typeface="+mn-ea"/>
              </a:rPr>
              <a:t>结果展示</a:t>
            </a:r>
            <a:endParaRPr lang="zh-CN" altLang="en-US" sz="3200" b="1" spc="3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pic>
        <p:nvPicPr>
          <p:cNvPr id="3" name="图片 2" descr="C:/Users/Administrator/Desktop/1717061452951.png1717061452951"/>
          <p:cNvPicPr/>
          <p:nvPr/>
        </p:nvPicPr>
        <p:blipFill>
          <a:blip r:embed="rId4"/>
          <a:srcRect t="5557" b="5557"/>
          <a:stretch>
            <a:fillRect/>
          </a:stretch>
        </p:blipFill>
        <p:spPr>
          <a:xfrm>
            <a:off x="343535" y="1697355"/>
            <a:ext cx="5547995" cy="4833620"/>
          </a:xfrm>
          <a:prstGeom prst="rect">
            <a:avLst/>
          </a:prstGeom>
        </p:spPr>
      </p:pic>
      <p:pic>
        <p:nvPicPr>
          <p:cNvPr id="4" name="图片 3" descr="C:/Users/Administrator/Desktop/1717061599902.jpg1717061599902"/>
          <p:cNvPicPr>
            <a:picLocks noChangeAspect="1"/>
          </p:cNvPicPr>
          <p:nvPr/>
        </p:nvPicPr>
        <p:blipFill>
          <a:blip r:embed="rId5"/>
          <a:srcRect t="5374" b="5374"/>
          <a:stretch>
            <a:fillRect/>
          </a:stretch>
        </p:blipFill>
        <p:spPr>
          <a:xfrm>
            <a:off x="6301740" y="1697355"/>
            <a:ext cx="5547360" cy="48342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None/>
            </a:pPr>
            <a:r>
              <a:rPr>
                <a:latin typeface="MiSans Heavy" panose="00000A00000000000000" charset="-122"/>
                <a:ea typeface="MiSans Heavy" panose="00000A00000000000000" charset="-122"/>
                <a:sym typeface="MiSans Normal" panose="00000500000000000000" charset="-122"/>
              </a:rPr>
              <a:t>PART-03</a:t>
            </a:r>
            <a:endParaRPr>
              <a:latin typeface="MiSans Heavy" panose="00000A00000000000000" charset="-122"/>
              <a:ea typeface="MiSans Heavy" panose="00000A00000000000000" charset="-122"/>
              <a:sym typeface="MiSans Normal" panose="00000500000000000000" charset="-122"/>
            </a:endParaRPr>
          </a:p>
        </p:txBody>
      </p:sp>
      <p:sp>
        <p:nvSpPr>
          <p:cNvPr id="16" name="标题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dirty="0">
                <a:uFillTx/>
                <a:latin typeface="MiSans Heavy" panose="00000A00000000000000" charset="-122"/>
                <a:ea typeface="MiSans Heavy" panose="00000A00000000000000" charset="-122"/>
                <a:sym typeface="MiSans Normal" panose="00000500000000000000" charset="-122"/>
              </a:rPr>
              <a:t>作品展示</a:t>
            </a:r>
            <a:endParaRPr lang="zh-CN" altLang="en-US" sz="3600" dirty="0">
              <a:uFillTx/>
              <a:latin typeface="MiSans Heavy" panose="00000A00000000000000" charset="-122"/>
              <a:ea typeface="MiSans Heavy" panose="00000A00000000000000" charset="-122"/>
              <a:sym typeface="MiSans Normal" panose="00000500000000000000" charset="-122"/>
            </a:endParaRPr>
          </a:p>
        </p:txBody>
      </p:sp>
      <p:sp>
        <p:nvSpPr>
          <p:cNvPr id="14" name="Text10" hidden="1"/>
          <p:cNvSpPr txBox="1"/>
          <p:nvPr>
            <p:custDataLst>
              <p:tags r:id="rId3"/>
            </p:custDataLst>
          </p:nvPr>
        </p:nvSpPr>
        <p:spPr>
          <a:xfrm>
            <a:off x="335108" y="7832348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marL="0" marR="0" lvl="0" indent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500" b="1" noProof="0" dirty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目标检测领域应用案例</a:t>
            </a:r>
            <a:endParaRPr lang="en-US" altLang="zh-CN" sz="5500" b="1" noProof="0" dirty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28" name="副标题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826039" y="4261441"/>
            <a:ext cx="6857365" cy="1669926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ea"/>
                <a:ea typeface="+mj-ea"/>
                <a:cs typeface="+mn-cs"/>
                <a:sym typeface="+mn-ea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根据代码原理进行展示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uFillTx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信息"/>
          <p:cNvPicPr>
            <a:picLocks noChangeAspect="1"/>
          </p:cNvPicPr>
          <p:nvPr/>
        </p:nvPicPr>
        <p:blipFill>
          <a:blip r:embed="rId1">
            <a:alphaModFix amt="16000"/>
          </a:blip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2" name="Text9"/>
          <p:cNvSpPr txBox="1"/>
          <p:nvPr>
            <p:custDataLst>
              <p:tags r:id="rId2"/>
            </p:custDataLst>
          </p:nvPr>
        </p:nvSpPr>
        <p:spPr>
          <a:xfrm>
            <a:off x="781050" y="1872615"/>
            <a:ext cx="2493010" cy="418973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normAutofit/>
          </a:bodyPr>
          <a:lstStyle/>
          <a:p>
            <a:pPr indent="0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iSans Normal" panose="00000500000000000000" charset="-122"/>
              </a:rPr>
              <a:t>1.提高工作效率 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MiSans Normal" panose="00000500000000000000" charset="-122"/>
            </a:endParaRPr>
          </a:p>
          <a:p>
            <a:pPr indent="0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iSans Normal" panose="00000500000000000000" charset="-122"/>
              </a:rPr>
              <a:t> 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iSans Normal" panose="00000500000000000000" charset="-122"/>
              </a:rPr>
              <a:t>通过自动化的目标检测和OCR识别，可以大幅度提高工作效率，减少人工操作的繁琐和错误。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MiSans Normal" panose="00000500000000000000" charset="-122"/>
            </a:endParaRPr>
          </a:p>
        </p:txBody>
      </p:sp>
      <p:sp>
        <p:nvSpPr>
          <p:cNvPr id="3" name="Text10"/>
          <p:cNvSpPr txBox="1"/>
          <p:nvPr>
            <p:custDataLst>
              <p:tags r:id="rId3"/>
            </p:custDataLst>
          </p:nvPr>
        </p:nvSpPr>
        <p:spPr>
          <a:xfrm>
            <a:off x="3551555" y="1873250"/>
            <a:ext cx="2493010" cy="418909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normAutofit/>
          </a:bodyPr>
          <a:lstStyle/>
          <a:p>
            <a:pPr algn="l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iSans Normal" panose="00000500000000000000" charset="-122"/>
              </a:rPr>
              <a:t>2.促进技术普及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MiSans Normal" panose="00000500000000000000" charset="-122"/>
            </a:endParaRPr>
          </a:p>
          <a:p>
            <a:pPr algn="l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iSans Normal" panose="00000500000000000000" charset="-122"/>
              </a:rPr>
              <a:t> 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iSans Normal" panose="00000500000000000000" charset="-122"/>
              </a:rPr>
              <a:t>该项目是将先进的深度学习技术和微信小程序开发相结合，有助于推广和普及这些技术在实际应用中的使用。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MiSans Normal" panose="00000500000000000000" charset="-122"/>
            </a:endParaRPr>
          </a:p>
        </p:txBody>
      </p:sp>
      <p:sp>
        <p:nvSpPr>
          <p:cNvPr id="5" name="Text12"/>
          <p:cNvSpPr txBox="1"/>
          <p:nvPr>
            <p:custDataLst>
              <p:tags r:id="rId4"/>
            </p:custDataLst>
          </p:nvPr>
        </p:nvSpPr>
        <p:spPr>
          <a:xfrm>
            <a:off x="6322060" y="1873250"/>
            <a:ext cx="2493010" cy="418909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normAutofit/>
          </a:bodyPr>
          <a:lstStyle/>
          <a:p>
            <a:pPr algn="l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iSans Normal" panose="00000500000000000000" charset="-122"/>
              </a:rPr>
              <a:t>3.增强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iSans Normal" panose="00000500000000000000" charset="-122"/>
              </a:rPr>
              <a:t>财产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iSans Normal" panose="00000500000000000000" charset="-122"/>
              </a:rPr>
              <a:t>安全 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MiSans Normal" panose="00000500000000000000" charset="-122"/>
            </a:endParaRPr>
          </a:p>
          <a:p>
            <a:pPr algn="l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iSans Normal" panose="00000500000000000000" charset="-122"/>
              </a:rPr>
              <a:t>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iSans Normal" panose="00000500000000000000" charset="-122"/>
              </a:rPr>
              <a:t>项目中的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iSans Normal" panose="00000500000000000000" charset="-122"/>
              </a:rPr>
              <a:t>物品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iSans Normal" panose="00000500000000000000" charset="-122"/>
              </a:rPr>
              <a:t>管理和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iSans Normal" panose="00000500000000000000" charset="-122"/>
              </a:rPr>
              <a:t>数据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iSans Normal" panose="00000500000000000000" charset="-122"/>
              </a:rPr>
              <a:t>有助于保护用户个人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iSans Normal" panose="00000500000000000000" charset="-122"/>
              </a:rPr>
              <a:t>财产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iSans Normal" panose="00000500000000000000" charset="-122"/>
              </a:rPr>
              <a:t>的安全，避免数据泄露。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MiSans Normal" panose="00000500000000000000" charset="-122"/>
            </a:endParaRPr>
          </a:p>
        </p:txBody>
      </p:sp>
      <p:sp>
        <p:nvSpPr>
          <p:cNvPr id="7" name="Text14"/>
          <p:cNvSpPr txBox="1"/>
          <p:nvPr>
            <p:custDataLst>
              <p:tags r:id="rId5"/>
            </p:custDataLst>
          </p:nvPr>
        </p:nvSpPr>
        <p:spPr>
          <a:xfrm>
            <a:off x="9092565" y="1873250"/>
            <a:ext cx="2493010" cy="418909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normAutofit/>
          </a:bodyPr>
          <a:lstStyle/>
          <a:p>
            <a:pPr algn="l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iSans Normal" panose="00000500000000000000" charset="-122"/>
              </a:rPr>
              <a:t>4.</a:t>
            </a:r>
            <a:r>
              <a:rPr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iSans Normal" panose="00000500000000000000" charset="-122"/>
              </a:rPr>
              <a:t>助力社会管理</a:t>
            </a:r>
            <a:endParaRPr sz="2400" b="1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MiSans Normal" panose="00000500000000000000" charset="-122"/>
            </a:endParaRPr>
          </a:p>
          <a:p>
            <a:pPr algn="l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</a:pPr>
            <a:r>
              <a:rPr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iSans Normal" panose="00000500000000000000" charset="-122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iSans Normal" panose="00000500000000000000" charset="-122"/>
              </a:rPr>
              <a:t> </a:t>
            </a:r>
            <a:r>
              <a:rPr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iSans Normal" panose="00000500000000000000" charset="-122"/>
              </a:rPr>
              <a:t>该系统可以为公共安全提供支持，例如在机场、火车站等人流密集的地方，用于管理遗失的物品。</a:t>
            </a:r>
            <a:endParaRPr sz="20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MiSans Normal" panose="00000500000000000000" charset="-122"/>
            </a:endParaRPr>
          </a:p>
        </p:txBody>
      </p:sp>
      <p:sp>
        <p:nvSpPr>
          <p:cNvPr id="6" name="Text16"/>
          <p:cNvSpPr txBox="1"/>
          <p:nvPr>
            <p:custDataLst>
              <p:tags r:id="rId6"/>
            </p:custDataLst>
          </p:nvPr>
        </p:nvSpPr>
        <p:spPr>
          <a:xfrm>
            <a:off x="347808" y="305152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社会价值</a:t>
            </a:r>
            <a:endParaRPr lang="zh-CN" altLang="en-US" sz="3200" b="1" noProof="0" dirty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5" grpId="0" animBg="1"/>
      <p:bldP spid="5" grpId="1" animBg="1"/>
      <p:bldP spid="7" grpId="0" animBg="1"/>
      <p:bldP spid="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年号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56004" y="1400175"/>
            <a:ext cx="5657495" cy="111586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200" b="1" kern="1200" spc="200" dirty="0">
                <a:solidFill>
                  <a:schemeClr val="accent1">
                    <a:lumMod val="50000"/>
                  </a:schemeClr>
                </a:solidFill>
                <a:uFillTx/>
                <a:latin typeface="+mn-ea"/>
                <a:ea typeface="+mn-ea"/>
                <a:cs typeface="Arial" panose="020B0604020202020204" pitchFamily="34" charset="0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sym typeface="MiSans Normal" panose="00000500000000000000" charset="-122"/>
              </a:rPr>
              <a:t>2024/6/1</a:t>
            </a:r>
            <a:endParaRPr lang="en-US" sz="3200" dirty="0">
              <a:solidFill>
                <a:schemeClr val="accent1">
                  <a:lumMod val="50000"/>
                </a:schemeClr>
              </a:solidFill>
              <a:sym typeface="MiSans Normal" panose="00000500000000000000" charset="-122"/>
            </a:endParaRPr>
          </a:p>
        </p:txBody>
      </p:sp>
      <p:sp>
        <p:nvSpPr>
          <p:cNvPr id="29" name="副标题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56004" y="3913042"/>
            <a:ext cx="4838039" cy="79150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altLang="zh-CN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基于YOLOV8的手机袋识别</a:t>
            </a:r>
            <a:endParaRPr lang="en-US" altLang="zh-CN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标题 25"/>
          <p:cNvSpPr>
            <a:spLocks noGrp="1"/>
          </p:cNvSpPr>
          <p:nvPr>
            <p:ph type="title" idx="2"/>
            <p:custDataLst>
              <p:tags r:id="rId3"/>
            </p:custDataLst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sz="8000" dirty="0">
                <a:sym typeface="MiSans Normal" panose="00000500000000000000" charset="-122"/>
              </a:rPr>
              <a:t>感谢倾听！</a:t>
            </a:r>
            <a:endParaRPr sz="8000" dirty="0">
              <a:sym typeface="MiSans Normal" panose="00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08590" y="5299075"/>
            <a:ext cx="1229360" cy="490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END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>
            <p:custDataLst>
              <p:tags r:id="rId1"/>
            </p:custDataLst>
          </p:nvPr>
        </p:nvSpPr>
        <p:spPr>
          <a:xfrm>
            <a:off x="312974" y="1174650"/>
            <a:ext cx="11539501" cy="53534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矩形 67"/>
          <p:cNvSpPr/>
          <p:nvPr>
            <p:custDataLst>
              <p:tags r:id="rId2"/>
            </p:custDataLst>
          </p:nvPr>
        </p:nvSpPr>
        <p:spPr>
          <a:xfrm>
            <a:off x="318219" y="1174651"/>
            <a:ext cx="11539592" cy="28955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Text1"/>
          <p:cNvSpPr/>
          <p:nvPr>
            <p:custDataLst>
              <p:tags r:id="rId3"/>
            </p:custDataLst>
          </p:nvPr>
        </p:nvSpPr>
        <p:spPr>
          <a:xfrm>
            <a:off x="605155" y="1111885"/>
            <a:ext cx="10962005" cy="5605145"/>
          </a:xfrm>
          <a:prstGeom prst="rect">
            <a:avLst/>
          </a:prstGeom>
          <a:ln>
            <a:noFill/>
          </a:ln>
        </p:spPr>
        <p:txBody>
          <a:bodyPr wrap="square" anchor="t" anchorCtr="0">
            <a:normAutofit/>
          </a:bodyPr>
          <a:lstStyle/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 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    </a:t>
            </a:r>
            <a:r>
              <a:rPr lang="zh-CN" altLang="en-US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停车场需要一个自动开闸门的系统，节省人力。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因此，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可以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开发一个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系统来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控制闸门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的使用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。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  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  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项目旨在实现一个基于深度学习技术的车牌识别系统，该系统能够检测和反馈停车场车位车辆的存放情况。系统能够识别出车牌并打开闸门，并欢迎用户，通过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tkinter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向用户展示检测结果，以便于管理人员及时了解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车位的使用情况。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</p:txBody>
      </p:sp>
      <p:sp>
        <p:nvSpPr>
          <p:cNvPr id="4" name="Text2"/>
          <p:cNvSpPr txBox="1"/>
          <p:nvPr>
            <p:custDataLst>
              <p:tags r:id="rId4"/>
            </p:custDataLst>
          </p:nvPr>
        </p:nvSpPr>
        <p:spPr>
          <a:xfrm>
            <a:off x="273975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项目应用背景</a:t>
            </a:r>
            <a:endParaRPr lang="zh-CN" altLang="en-US" sz="3200" b="1" noProof="0" dirty="0" err="1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12" name="Text21" hidden="1"/>
          <p:cNvSpPr txBox="1"/>
          <p:nvPr>
            <p:custDataLst>
              <p:tags r:id="rId5"/>
            </p:custDataLst>
          </p:nvPr>
        </p:nvSpPr>
        <p:spPr>
          <a:xfrm>
            <a:off x="55708" y="7832348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marR="0" lvl="0" indent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300" b="1" noProof="0" dirty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训练过程监控与优化</a:t>
            </a:r>
            <a:endParaRPr lang="en-US" altLang="zh-CN" sz="2300" b="1" noProof="0" dirty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6015" y="2079625"/>
            <a:ext cx="2161248" cy="2880000"/>
          </a:xfrm>
          <a:prstGeom prst="rect">
            <a:avLst/>
          </a:prstGeom>
        </p:spPr>
      </p:pic>
      <p:pic>
        <p:nvPicPr>
          <p:cNvPr id="6" name="图片 5" descr="ppt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955" y="2286000"/>
            <a:ext cx="4064000" cy="2286000"/>
          </a:xfrm>
          <a:prstGeom prst="rect">
            <a:avLst/>
          </a:prstGeom>
        </p:spPr>
      </p:pic>
      <p:pic>
        <p:nvPicPr>
          <p:cNvPr id="7" name="图片 6" descr="ppt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4030" y="2103755"/>
            <a:ext cx="3513455" cy="292798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1"/>
          <p:cNvSpPr/>
          <p:nvPr>
            <p:custDataLst>
              <p:tags r:id="rId1"/>
            </p:custDataLst>
          </p:nvPr>
        </p:nvSpPr>
        <p:spPr>
          <a:xfrm>
            <a:off x="816227" y="1574819"/>
            <a:ext cx="2282306" cy="2621965"/>
          </a:xfrm>
          <a:custGeom>
            <a:avLst/>
            <a:gdLst>
              <a:gd name="connsiteX0" fmla="*/ 1189452 w 2282306"/>
              <a:gd name="connsiteY0" fmla="*/ 11393 h 2621965"/>
              <a:gd name="connsiteX1" fmla="*/ 2222605 w 2282306"/>
              <a:gd name="connsiteY1" fmla="*/ 527970 h 2621965"/>
              <a:gd name="connsiteX2" fmla="*/ 2282306 w 2282306"/>
              <a:gd name="connsiteY2" fmla="*/ 624568 h 2621965"/>
              <a:gd name="connsiteX3" fmla="*/ 2282306 w 2282306"/>
              <a:gd name="connsiteY3" fmla="*/ 1997397 h 2621965"/>
              <a:gd name="connsiteX4" fmla="*/ 2222605 w 2282306"/>
              <a:gd name="connsiteY4" fmla="*/ 2093995 h 2621965"/>
              <a:gd name="connsiteX5" fmla="*/ 1189452 w 2282306"/>
              <a:gd name="connsiteY5" fmla="*/ 2610572 h 2621965"/>
              <a:gd name="connsiteX6" fmla="*/ 1092854 w 2282306"/>
              <a:gd name="connsiteY6" fmla="*/ 2610572 h 2621965"/>
              <a:gd name="connsiteX7" fmla="*/ 59701 w 2282306"/>
              <a:gd name="connsiteY7" fmla="*/ 2093995 h 2621965"/>
              <a:gd name="connsiteX8" fmla="*/ 0 w 2282306"/>
              <a:gd name="connsiteY8" fmla="*/ 1997397 h 2621965"/>
              <a:gd name="connsiteX9" fmla="*/ 0 w 2282306"/>
              <a:gd name="connsiteY9" fmla="*/ 624568 h 2621965"/>
              <a:gd name="connsiteX10" fmla="*/ 59701 w 2282306"/>
              <a:gd name="connsiteY10" fmla="*/ 527970 h 2621965"/>
              <a:gd name="connsiteX11" fmla="*/ 1092854 w 2282306"/>
              <a:gd name="connsiteY11" fmla="*/ 11393 h 2621965"/>
              <a:gd name="connsiteX12" fmla="*/ 1189452 w 2282306"/>
              <a:gd name="connsiteY12" fmla="*/ 11393 h 262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2306" h="2621965">
                <a:moveTo>
                  <a:pt x="1189452" y="11393"/>
                </a:moveTo>
                <a:lnTo>
                  <a:pt x="2222605" y="527970"/>
                </a:lnTo>
                <a:cubicBezTo>
                  <a:pt x="2259202" y="546268"/>
                  <a:pt x="2282306" y="583651"/>
                  <a:pt x="2282306" y="624568"/>
                </a:cubicBezTo>
                <a:lnTo>
                  <a:pt x="2282306" y="1997397"/>
                </a:lnTo>
                <a:cubicBezTo>
                  <a:pt x="2282306" y="2038314"/>
                  <a:pt x="2259202" y="2075697"/>
                  <a:pt x="2222605" y="2093995"/>
                </a:cubicBezTo>
                <a:lnTo>
                  <a:pt x="1189452" y="2610572"/>
                </a:lnTo>
                <a:cubicBezTo>
                  <a:pt x="1159072" y="2625763"/>
                  <a:pt x="1123234" y="2625763"/>
                  <a:pt x="1092854" y="2610572"/>
                </a:cubicBezTo>
                <a:lnTo>
                  <a:pt x="59701" y="2093995"/>
                </a:lnTo>
                <a:cubicBezTo>
                  <a:pt x="23104" y="2075697"/>
                  <a:pt x="0" y="2038314"/>
                  <a:pt x="0" y="1997397"/>
                </a:cubicBezTo>
                <a:lnTo>
                  <a:pt x="0" y="624568"/>
                </a:lnTo>
                <a:cubicBezTo>
                  <a:pt x="0" y="583651"/>
                  <a:pt x="23104" y="546268"/>
                  <a:pt x="59701" y="527970"/>
                </a:cubicBezTo>
                <a:lnTo>
                  <a:pt x="1092854" y="11393"/>
                </a:lnTo>
                <a:cubicBezTo>
                  <a:pt x="1123234" y="-3797"/>
                  <a:pt x="1159072" y="-3797"/>
                  <a:pt x="1189452" y="11393"/>
                </a:cubicBezTo>
              </a:path>
            </a:pathLst>
          </a:custGeom>
          <a:blipFill rotWithShape="1">
            <a:blip r:embed="rId2"/>
            <a:stretch>
              <a:fillRect/>
            </a:stretch>
          </a:blipFill>
          <a:ln w="6350">
            <a:noFill/>
          </a:ln>
          <a:effectLst>
            <a:outerShdw blurRad="596900" dir="16200000" rotWithShape="0">
              <a:schemeClr val="accent1">
                <a:lumMod val="60000"/>
                <a:lumOff val="40000"/>
                <a:alpha val="21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2"/>
          <p:cNvSpPr txBox="1"/>
          <p:nvPr>
            <p:custDataLst>
              <p:tags r:id="rId3"/>
            </p:custDataLst>
          </p:nvPr>
        </p:nvSpPr>
        <p:spPr>
          <a:xfrm>
            <a:off x="832183" y="3053967"/>
            <a:ext cx="2250392" cy="398780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 algn="ctr" fontAlgn="ctr">
              <a:lnSpc>
                <a:spcPct val="100000"/>
              </a:lnSpc>
            </a:pPr>
            <a:endParaRPr lang="zh-CN" altLang="en-US" sz="20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3"/>
          <p:cNvSpPr/>
          <p:nvPr>
            <p:custDataLst>
              <p:tags r:id="rId4"/>
            </p:custDataLst>
          </p:nvPr>
        </p:nvSpPr>
        <p:spPr>
          <a:xfrm>
            <a:off x="696086" y="3495183"/>
            <a:ext cx="2511981" cy="302918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2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Text4"/>
          <p:cNvCxnSpPr/>
          <p:nvPr>
            <p:custDataLst>
              <p:tags r:id="rId5"/>
            </p:custDataLst>
          </p:nvPr>
        </p:nvCxnSpPr>
        <p:spPr>
          <a:xfrm>
            <a:off x="696086" y="6524367"/>
            <a:ext cx="2522614" cy="402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5"/>
          <p:cNvSpPr/>
          <p:nvPr>
            <p:custDataLst>
              <p:tags r:id="rId6"/>
            </p:custDataLst>
          </p:nvPr>
        </p:nvSpPr>
        <p:spPr>
          <a:xfrm>
            <a:off x="3594806" y="1574819"/>
            <a:ext cx="2282306" cy="2621965"/>
          </a:xfrm>
          <a:custGeom>
            <a:avLst/>
            <a:gdLst>
              <a:gd name="connsiteX0" fmla="*/ 1189452 w 2282306"/>
              <a:gd name="connsiteY0" fmla="*/ 11393 h 2621965"/>
              <a:gd name="connsiteX1" fmla="*/ 2222605 w 2282306"/>
              <a:gd name="connsiteY1" fmla="*/ 527970 h 2621965"/>
              <a:gd name="connsiteX2" fmla="*/ 2282306 w 2282306"/>
              <a:gd name="connsiteY2" fmla="*/ 624568 h 2621965"/>
              <a:gd name="connsiteX3" fmla="*/ 2282306 w 2282306"/>
              <a:gd name="connsiteY3" fmla="*/ 1997397 h 2621965"/>
              <a:gd name="connsiteX4" fmla="*/ 2222605 w 2282306"/>
              <a:gd name="connsiteY4" fmla="*/ 2093995 h 2621965"/>
              <a:gd name="connsiteX5" fmla="*/ 1189452 w 2282306"/>
              <a:gd name="connsiteY5" fmla="*/ 2610572 h 2621965"/>
              <a:gd name="connsiteX6" fmla="*/ 1092854 w 2282306"/>
              <a:gd name="connsiteY6" fmla="*/ 2610572 h 2621965"/>
              <a:gd name="connsiteX7" fmla="*/ 59701 w 2282306"/>
              <a:gd name="connsiteY7" fmla="*/ 2093995 h 2621965"/>
              <a:gd name="connsiteX8" fmla="*/ 0 w 2282306"/>
              <a:gd name="connsiteY8" fmla="*/ 1997397 h 2621965"/>
              <a:gd name="connsiteX9" fmla="*/ 0 w 2282306"/>
              <a:gd name="connsiteY9" fmla="*/ 624568 h 2621965"/>
              <a:gd name="connsiteX10" fmla="*/ 59701 w 2282306"/>
              <a:gd name="connsiteY10" fmla="*/ 527970 h 2621965"/>
              <a:gd name="connsiteX11" fmla="*/ 1092854 w 2282306"/>
              <a:gd name="connsiteY11" fmla="*/ 11393 h 2621965"/>
              <a:gd name="connsiteX12" fmla="*/ 1189452 w 2282306"/>
              <a:gd name="connsiteY12" fmla="*/ 11393 h 262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2306" h="2621965">
                <a:moveTo>
                  <a:pt x="1189452" y="11393"/>
                </a:moveTo>
                <a:lnTo>
                  <a:pt x="2222605" y="527970"/>
                </a:lnTo>
                <a:cubicBezTo>
                  <a:pt x="2259202" y="546268"/>
                  <a:pt x="2282306" y="583651"/>
                  <a:pt x="2282306" y="624568"/>
                </a:cubicBezTo>
                <a:lnTo>
                  <a:pt x="2282306" y="1997397"/>
                </a:lnTo>
                <a:cubicBezTo>
                  <a:pt x="2282306" y="2038314"/>
                  <a:pt x="2259202" y="2075697"/>
                  <a:pt x="2222605" y="2093995"/>
                </a:cubicBezTo>
                <a:lnTo>
                  <a:pt x="1189452" y="2610572"/>
                </a:lnTo>
                <a:cubicBezTo>
                  <a:pt x="1159072" y="2625763"/>
                  <a:pt x="1123234" y="2625763"/>
                  <a:pt x="1092854" y="2610572"/>
                </a:cubicBezTo>
                <a:lnTo>
                  <a:pt x="59701" y="2093995"/>
                </a:lnTo>
                <a:cubicBezTo>
                  <a:pt x="23104" y="2075697"/>
                  <a:pt x="0" y="2038314"/>
                  <a:pt x="0" y="1997397"/>
                </a:cubicBezTo>
                <a:lnTo>
                  <a:pt x="0" y="624568"/>
                </a:lnTo>
                <a:cubicBezTo>
                  <a:pt x="0" y="583651"/>
                  <a:pt x="23104" y="546268"/>
                  <a:pt x="59701" y="527970"/>
                </a:cubicBezTo>
                <a:lnTo>
                  <a:pt x="1092854" y="11393"/>
                </a:lnTo>
                <a:cubicBezTo>
                  <a:pt x="1123234" y="-3797"/>
                  <a:pt x="1159072" y="-3797"/>
                  <a:pt x="1189452" y="11393"/>
                </a:cubicBezTo>
              </a:path>
            </a:pathLst>
          </a:custGeom>
          <a:blipFill rotWithShape="1">
            <a:blip r:embed="rId7"/>
            <a:stretch>
              <a:fillRect/>
            </a:stretch>
          </a:blipFill>
          <a:ln w="6350">
            <a:noFill/>
          </a:ln>
          <a:effectLst>
            <a:outerShdw blurRad="596900" dir="16200000" rotWithShape="0">
              <a:schemeClr val="accent1">
                <a:lumMod val="60000"/>
                <a:lumOff val="40000"/>
                <a:alpha val="21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6"/>
          <p:cNvSpPr txBox="1"/>
          <p:nvPr>
            <p:custDataLst>
              <p:tags r:id="rId8"/>
            </p:custDataLst>
          </p:nvPr>
        </p:nvSpPr>
        <p:spPr>
          <a:xfrm>
            <a:off x="815975" y="4377055"/>
            <a:ext cx="2266315" cy="2004695"/>
          </a:xfrm>
          <a:prstGeom prst="rect">
            <a:avLst/>
          </a:prstGeom>
          <a:noFill/>
        </p:spPr>
        <p:txBody>
          <a:bodyPr wrap="square" rtlCol="0">
            <a:normAutofit fontScale="60000"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None/>
            </a:pPr>
            <a:r>
              <a:rPr lang="en-US" altLang="zh-CN" sz="33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教育资源</a:t>
            </a:r>
            <a:endParaRPr lang="en-US" altLang="zh-CN" sz="33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None/>
            </a:pPr>
            <a:r>
              <a:rPr lang="zh-CN" altLang="en-US" sz="27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学校和教育机构可采用该系统管理学生手机的使用，提升学生专注力。</a:t>
            </a:r>
            <a:endParaRPr lang="zh-CN" altLang="en-US" sz="27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None/>
            </a:pPr>
            <a:endParaRPr lang="zh-CN" altLang="en-US" sz="27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Text7"/>
          <p:cNvSpPr txBox="1"/>
          <p:nvPr>
            <p:custDataLst>
              <p:tags r:id="rId9"/>
            </p:custDataLst>
          </p:nvPr>
        </p:nvSpPr>
        <p:spPr>
          <a:xfrm>
            <a:off x="3594808" y="3053967"/>
            <a:ext cx="2282300" cy="398780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 algn="ctr" fontAlgn="ctr">
              <a:lnSpc>
                <a:spcPct val="100000"/>
              </a:lnSpc>
            </a:pP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8"/>
          <p:cNvSpPr/>
          <p:nvPr>
            <p:custDataLst>
              <p:tags r:id="rId10"/>
            </p:custDataLst>
          </p:nvPr>
        </p:nvSpPr>
        <p:spPr>
          <a:xfrm>
            <a:off x="3469314" y="3495183"/>
            <a:ext cx="2511981" cy="302918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2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Text9"/>
          <p:cNvCxnSpPr/>
          <p:nvPr>
            <p:custDataLst>
              <p:tags r:id="rId11"/>
            </p:custDataLst>
          </p:nvPr>
        </p:nvCxnSpPr>
        <p:spPr>
          <a:xfrm>
            <a:off x="3469314" y="6524367"/>
            <a:ext cx="2522614" cy="402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10"/>
          <p:cNvSpPr txBox="1"/>
          <p:nvPr>
            <p:custDataLst>
              <p:tags r:id="rId12"/>
            </p:custDataLst>
          </p:nvPr>
        </p:nvSpPr>
        <p:spPr>
          <a:xfrm>
            <a:off x="3561500" y="4379278"/>
            <a:ext cx="2368476" cy="2002363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个人物品监控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个人用户可以利用这个系统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，在储存柜中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管理自己的手机等贵重物品，防止丢失。</a:t>
            </a:r>
            <a:endParaRPr lang="en-US" altLang="zh-CN" sz="16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6" name="Text11"/>
          <p:cNvSpPr/>
          <p:nvPr>
            <p:custDataLst>
              <p:tags r:id="rId13"/>
            </p:custDataLst>
          </p:nvPr>
        </p:nvSpPr>
        <p:spPr>
          <a:xfrm>
            <a:off x="6373366" y="1574819"/>
            <a:ext cx="2282306" cy="2621965"/>
          </a:xfrm>
          <a:custGeom>
            <a:avLst/>
            <a:gdLst>
              <a:gd name="connsiteX0" fmla="*/ 1189452 w 2282306"/>
              <a:gd name="connsiteY0" fmla="*/ 11393 h 2621965"/>
              <a:gd name="connsiteX1" fmla="*/ 2222605 w 2282306"/>
              <a:gd name="connsiteY1" fmla="*/ 527970 h 2621965"/>
              <a:gd name="connsiteX2" fmla="*/ 2282306 w 2282306"/>
              <a:gd name="connsiteY2" fmla="*/ 624568 h 2621965"/>
              <a:gd name="connsiteX3" fmla="*/ 2282306 w 2282306"/>
              <a:gd name="connsiteY3" fmla="*/ 1997397 h 2621965"/>
              <a:gd name="connsiteX4" fmla="*/ 2222605 w 2282306"/>
              <a:gd name="connsiteY4" fmla="*/ 2093995 h 2621965"/>
              <a:gd name="connsiteX5" fmla="*/ 1189452 w 2282306"/>
              <a:gd name="connsiteY5" fmla="*/ 2610572 h 2621965"/>
              <a:gd name="connsiteX6" fmla="*/ 1092854 w 2282306"/>
              <a:gd name="connsiteY6" fmla="*/ 2610572 h 2621965"/>
              <a:gd name="connsiteX7" fmla="*/ 59701 w 2282306"/>
              <a:gd name="connsiteY7" fmla="*/ 2093995 h 2621965"/>
              <a:gd name="connsiteX8" fmla="*/ 0 w 2282306"/>
              <a:gd name="connsiteY8" fmla="*/ 1997397 h 2621965"/>
              <a:gd name="connsiteX9" fmla="*/ 0 w 2282306"/>
              <a:gd name="connsiteY9" fmla="*/ 624568 h 2621965"/>
              <a:gd name="connsiteX10" fmla="*/ 59701 w 2282306"/>
              <a:gd name="connsiteY10" fmla="*/ 527970 h 2621965"/>
              <a:gd name="connsiteX11" fmla="*/ 1092854 w 2282306"/>
              <a:gd name="connsiteY11" fmla="*/ 11393 h 2621965"/>
              <a:gd name="connsiteX12" fmla="*/ 1189452 w 2282306"/>
              <a:gd name="connsiteY12" fmla="*/ 11393 h 262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2306" h="2621965">
                <a:moveTo>
                  <a:pt x="1189452" y="11393"/>
                </a:moveTo>
                <a:lnTo>
                  <a:pt x="2222605" y="527970"/>
                </a:lnTo>
                <a:cubicBezTo>
                  <a:pt x="2259202" y="546268"/>
                  <a:pt x="2282306" y="583651"/>
                  <a:pt x="2282306" y="624568"/>
                </a:cubicBezTo>
                <a:lnTo>
                  <a:pt x="2282306" y="1997397"/>
                </a:lnTo>
                <a:cubicBezTo>
                  <a:pt x="2282306" y="2038314"/>
                  <a:pt x="2259202" y="2075697"/>
                  <a:pt x="2222605" y="2093995"/>
                </a:cubicBezTo>
                <a:lnTo>
                  <a:pt x="1189452" y="2610572"/>
                </a:lnTo>
                <a:cubicBezTo>
                  <a:pt x="1159072" y="2625763"/>
                  <a:pt x="1123234" y="2625763"/>
                  <a:pt x="1092854" y="2610572"/>
                </a:cubicBezTo>
                <a:lnTo>
                  <a:pt x="59701" y="2093995"/>
                </a:lnTo>
                <a:cubicBezTo>
                  <a:pt x="23104" y="2075697"/>
                  <a:pt x="0" y="2038314"/>
                  <a:pt x="0" y="1997397"/>
                </a:cubicBezTo>
                <a:lnTo>
                  <a:pt x="0" y="624568"/>
                </a:lnTo>
                <a:cubicBezTo>
                  <a:pt x="0" y="583651"/>
                  <a:pt x="23104" y="546268"/>
                  <a:pt x="59701" y="527970"/>
                </a:cubicBezTo>
                <a:lnTo>
                  <a:pt x="1092854" y="11393"/>
                </a:lnTo>
                <a:cubicBezTo>
                  <a:pt x="1123234" y="-3797"/>
                  <a:pt x="1159072" y="-3797"/>
                  <a:pt x="1189452" y="11393"/>
                </a:cubicBezTo>
              </a:path>
            </a:pathLst>
          </a:custGeom>
          <a:blipFill rotWithShape="1">
            <a:blip r:embed="rId14"/>
            <a:stretch>
              <a:fillRect/>
            </a:stretch>
          </a:blipFill>
          <a:ln w="6350">
            <a:noFill/>
          </a:ln>
          <a:effectLst>
            <a:outerShdw blurRad="596900" dir="16200000" rotWithShape="0">
              <a:schemeClr val="accent1">
                <a:lumMod val="60000"/>
                <a:lumOff val="40000"/>
                <a:alpha val="21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Text12"/>
          <p:cNvSpPr txBox="1"/>
          <p:nvPr>
            <p:custDataLst>
              <p:tags r:id="rId15"/>
            </p:custDataLst>
          </p:nvPr>
        </p:nvSpPr>
        <p:spPr>
          <a:xfrm>
            <a:off x="6389318" y="3053967"/>
            <a:ext cx="2250400" cy="398780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 algn="ctr" fontAlgn="ctr">
              <a:lnSpc>
                <a:spcPct val="100000"/>
              </a:lnSpc>
            </a:pPr>
            <a:endParaRPr lang="zh-CN" altLang="en-US" sz="20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14"/>
          <p:cNvSpPr/>
          <p:nvPr>
            <p:custDataLst>
              <p:tags r:id="rId16"/>
            </p:custDataLst>
          </p:nvPr>
        </p:nvSpPr>
        <p:spPr>
          <a:xfrm>
            <a:off x="6351270" y="3341370"/>
            <a:ext cx="2414270" cy="318262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2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Text13"/>
          <p:cNvSpPr txBox="1"/>
          <p:nvPr>
            <p:custDataLst>
              <p:tags r:id="rId17"/>
            </p:custDataLst>
          </p:nvPr>
        </p:nvSpPr>
        <p:spPr>
          <a:xfrm>
            <a:off x="6325818" y="4379278"/>
            <a:ext cx="2377400" cy="2002363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智能仓储管理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企业可以使用该系统来管理仓库内的物品存放情况，提高库存管理的效率和准确性。</a:t>
            </a:r>
            <a:endParaRPr lang="zh-CN" altLang="en-US" sz="16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Text15"/>
          <p:cNvCxnSpPr/>
          <p:nvPr>
            <p:custDataLst>
              <p:tags r:id="rId18"/>
            </p:custDataLst>
          </p:nvPr>
        </p:nvCxnSpPr>
        <p:spPr>
          <a:xfrm>
            <a:off x="6253215" y="6524367"/>
            <a:ext cx="2522614" cy="402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16"/>
          <p:cNvSpPr/>
          <p:nvPr>
            <p:custDataLst>
              <p:tags r:id="rId19"/>
            </p:custDataLst>
          </p:nvPr>
        </p:nvSpPr>
        <p:spPr>
          <a:xfrm>
            <a:off x="9300796" y="1574819"/>
            <a:ext cx="2282306" cy="2621965"/>
          </a:xfrm>
          <a:custGeom>
            <a:avLst/>
            <a:gdLst>
              <a:gd name="connsiteX0" fmla="*/ 1189452 w 2282306"/>
              <a:gd name="connsiteY0" fmla="*/ 11393 h 2621965"/>
              <a:gd name="connsiteX1" fmla="*/ 2222605 w 2282306"/>
              <a:gd name="connsiteY1" fmla="*/ 527970 h 2621965"/>
              <a:gd name="connsiteX2" fmla="*/ 2282306 w 2282306"/>
              <a:gd name="connsiteY2" fmla="*/ 624568 h 2621965"/>
              <a:gd name="connsiteX3" fmla="*/ 2282306 w 2282306"/>
              <a:gd name="connsiteY3" fmla="*/ 1997397 h 2621965"/>
              <a:gd name="connsiteX4" fmla="*/ 2222605 w 2282306"/>
              <a:gd name="connsiteY4" fmla="*/ 2093995 h 2621965"/>
              <a:gd name="connsiteX5" fmla="*/ 1189452 w 2282306"/>
              <a:gd name="connsiteY5" fmla="*/ 2610572 h 2621965"/>
              <a:gd name="connsiteX6" fmla="*/ 1092854 w 2282306"/>
              <a:gd name="connsiteY6" fmla="*/ 2610572 h 2621965"/>
              <a:gd name="connsiteX7" fmla="*/ 59701 w 2282306"/>
              <a:gd name="connsiteY7" fmla="*/ 2093995 h 2621965"/>
              <a:gd name="connsiteX8" fmla="*/ 0 w 2282306"/>
              <a:gd name="connsiteY8" fmla="*/ 1997397 h 2621965"/>
              <a:gd name="connsiteX9" fmla="*/ 0 w 2282306"/>
              <a:gd name="connsiteY9" fmla="*/ 624568 h 2621965"/>
              <a:gd name="connsiteX10" fmla="*/ 59701 w 2282306"/>
              <a:gd name="connsiteY10" fmla="*/ 527970 h 2621965"/>
              <a:gd name="connsiteX11" fmla="*/ 1092854 w 2282306"/>
              <a:gd name="connsiteY11" fmla="*/ 11393 h 2621965"/>
              <a:gd name="connsiteX12" fmla="*/ 1189452 w 2282306"/>
              <a:gd name="connsiteY12" fmla="*/ 11393 h 262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2306" h="2621965">
                <a:moveTo>
                  <a:pt x="1189452" y="11393"/>
                </a:moveTo>
                <a:lnTo>
                  <a:pt x="2222605" y="527970"/>
                </a:lnTo>
                <a:cubicBezTo>
                  <a:pt x="2259202" y="546268"/>
                  <a:pt x="2282306" y="583651"/>
                  <a:pt x="2282306" y="624568"/>
                </a:cubicBezTo>
                <a:lnTo>
                  <a:pt x="2282306" y="1997397"/>
                </a:lnTo>
                <a:cubicBezTo>
                  <a:pt x="2282306" y="2038314"/>
                  <a:pt x="2259202" y="2075697"/>
                  <a:pt x="2222605" y="2093995"/>
                </a:cubicBezTo>
                <a:lnTo>
                  <a:pt x="1189452" y="2610572"/>
                </a:lnTo>
                <a:cubicBezTo>
                  <a:pt x="1159072" y="2625763"/>
                  <a:pt x="1123234" y="2625763"/>
                  <a:pt x="1092854" y="2610572"/>
                </a:cubicBezTo>
                <a:lnTo>
                  <a:pt x="59701" y="2093995"/>
                </a:lnTo>
                <a:cubicBezTo>
                  <a:pt x="23104" y="2075697"/>
                  <a:pt x="0" y="2038314"/>
                  <a:pt x="0" y="1997397"/>
                </a:cubicBezTo>
                <a:lnTo>
                  <a:pt x="0" y="624568"/>
                </a:lnTo>
                <a:cubicBezTo>
                  <a:pt x="0" y="583651"/>
                  <a:pt x="23104" y="546268"/>
                  <a:pt x="59701" y="527970"/>
                </a:cubicBezTo>
                <a:lnTo>
                  <a:pt x="1092854" y="11393"/>
                </a:lnTo>
                <a:cubicBezTo>
                  <a:pt x="1123234" y="-3797"/>
                  <a:pt x="1159072" y="-3797"/>
                  <a:pt x="1189452" y="11393"/>
                </a:cubicBezTo>
              </a:path>
            </a:pathLst>
          </a:custGeom>
          <a:blipFill rotWithShape="1">
            <a:blip r:embed="rId20"/>
            <a:stretch>
              <a:fillRect/>
            </a:stretch>
          </a:blipFill>
          <a:ln w="6350">
            <a:noFill/>
          </a:ln>
          <a:effectLst>
            <a:outerShdw blurRad="596900" dir="16200000" rotWithShape="0">
              <a:schemeClr val="accent1">
                <a:lumMod val="60000"/>
                <a:lumOff val="40000"/>
                <a:alpha val="21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1" name="Text17"/>
          <p:cNvSpPr txBox="1"/>
          <p:nvPr>
            <p:custDataLst>
              <p:tags r:id="rId21"/>
            </p:custDataLst>
          </p:nvPr>
        </p:nvSpPr>
        <p:spPr>
          <a:xfrm>
            <a:off x="9300794" y="3053967"/>
            <a:ext cx="2282308" cy="398780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 algn="ctr" fontAlgn="ctr">
              <a:lnSpc>
                <a:spcPct val="100000"/>
              </a:lnSpc>
            </a:pP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Text19"/>
          <p:cNvSpPr/>
          <p:nvPr>
            <p:custDataLst>
              <p:tags r:id="rId22"/>
            </p:custDataLst>
          </p:nvPr>
        </p:nvSpPr>
        <p:spPr>
          <a:xfrm>
            <a:off x="9186545" y="3275330"/>
            <a:ext cx="2477135" cy="324866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2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9" name="Text20"/>
          <p:cNvCxnSpPr/>
          <p:nvPr>
            <p:custDataLst>
              <p:tags r:id="rId23"/>
            </p:custDataLst>
          </p:nvPr>
        </p:nvCxnSpPr>
        <p:spPr>
          <a:xfrm>
            <a:off x="9151935" y="6524367"/>
            <a:ext cx="2522614" cy="402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21"/>
          <p:cNvSpPr txBox="1"/>
          <p:nvPr>
            <p:custDataLst>
              <p:tags r:id="rId24"/>
            </p:custDataLst>
          </p:nvPr>
        </p:nvSpPr>
        <p:spPr>
          <a:xfrm>
            <a:off x="347808" y="305152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原理前景</a:t>
            </a:r>
            <a:endParaRPr lang="zh-CN" altLang="en-US" sz="3200" b="1" noProof="0" dirty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112" name="Text18"/>
          <p:cNvSpPr txBox="1"/>
          <p:nvPr>
            <p:custDataLst>
              <p:tags r:id="rId25"/>
            </p:custDataLst>
          </p:nvPr>
        </p:nvSpPr>
        <p:spPr>
          <a:xfrm>
            <a:off x="9281109" y="4379913"/>
            <a:ext cx="2322120" cy="2002363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None/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零售店铺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None/>
            </a:pPr>
            <a:r>
              <a:rPr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零售店铺可以使用这个系统来监控和管理店内</a:t>
            </a:r>
            <a:r>
              <a:rPr lang="zh-CN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商品</a:t>
            </a:r>
            <a:r>
              <a:rPr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的存放，防止盗窃</a:t>
            </a:r>
            <a:r>
              <a:rPr lang="zh-CN" sz="16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sz="16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2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9" grpId="0" animBg="1"/>
      <p:bldP spid="95" grpId="0"/>
      <p:bldP spid="7" grpId="0" animBg="1"/>
      <p:bldP spid="30" grpId="1"/>
      <p:bldP spid="9" grpId="1" animBg="1"/>
      <p:bldP spid="102" grpId="0"/>
      <p:bldP spid="5" grpId="0" bldLvl="0" animBg="1"/>
      <p:bldP spid="30" grpId="2"/>
      <p:bldP spid="9" grpId="2" animBg="1"/>
      <p:bldP spid="95" grpId="1"/>
      <p:bldP spid="7" grpId="1" animBg="1"/>
      <p:bldP spid="111" grpId="0"/>
      <p:bldP spid="30" grpId="3"/>
      <p:bldP spid="9" grpId="3" animBg="1"/>
      <p:bldP spid="95" grpId="2"/>
      <p:bldP spid="7" grpId="2" animBg="1"/>
      <p:bldP spid="102" grpId="1"/>
      <p:bldP spid="5" grpId="1" bldLvl="0" animBg="1"/>
      <p:bldP spid="25" grpId="0" animBg="1"/>
      <p:bldP spid="31" grpId="0"/>
      <p:bldP spid="25" grpId="1" animBg="1"/>
      <p:bldP spid="31" grpId="1"/>
      <p:bldP spid="94" grpId="0" animBg="1"/>
      <p:bldP spid="96" grpId="0"/>
      <p:bldP spid="94" grpId="1" animBg="1"/>
      <p:bldP spid="96" grpId="1"/>
      <p:bldP spid="106" grpId="0" animBg="1"/>
      <p:bldP spid="103" grpId="0"/>
      <p:bldP spid="106" grpId="1" animBg="1"/>
      <p:bldP spid="103" grpId="1"/>
      <p:bldP spid="108" grpId="1" animBg="1"/>
      <p:bldP spid="115" grpId="0" animBg="1"/>
      <p:bldP spid="112" grpId="0"/>
      <p:bldP spid="115" grpId="1" animBg="1"/>
      <p:bldP spid="11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副标题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826039" y="4261441"/>
            <a:ext cx="6857365" cy="1669926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ea"/>
                <a:ea typeface="+mj-ea"/>
                <a:cs typeface="+mn-cs"/>
                <a:sym typeface="+mn-ea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YOLOv8 &amp;PaddleOCR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uFillTx/>
            </a:endParaRPr>
          </a:p>
        </p:txBody>
      </p:sp>
      <p:sp>
        <p:nvSpPr>
          <p:cNvPr id="25" name="Text1" hidden="1"/>
          <p:cNvSpPr txBox="1"/>
          <p:nvPr>
            <p:custDataLst>
              <p:tags r:id="rId2"/>
            </p:custDataLst>
          </p:nvPr>
        </p:nvSpPr>
        <p:spPr>
          <a:xfrm>
            <a:off x="3614512" y="8428910"/>
            <a:ext cx="7803060" cy="131691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pPr marL="0"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noProof="0" dirty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系列算法演进</a:t>
            </a:r>
            <a:endParaRPr lang="en-US" altLang="zh-CN" sz="1400" b="1" noProof="0" dirty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idx="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PART-01</a:t>
            </a:r>
            <a:endParaRPr lang="zh-CN" altLang="en-US"/>
          </a:p>
        </p:txBody>
      </p:sp>
      <p:sp>
        <p:nvSpPr>
          <p:cNvPr id="27" name="标题 26"/>
          <p:cNvSpPr>
            <a:spLocks noGrp="1"/>
          </p:cNvSpPr>
          <p:nvPr>
            <p:ph type="title" idx="2"/>
            <p:custDataLst>
              <p:tags r:id="rId4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dirty="0">
                <a:uFillTx/>
                <a:sym typeface="MiSans Normal" panose="00000500000000000000" charset="-122"/>
              </a:rPr>
              <a:t>理论基础</a:t>
            </a:r>
            <a:endParaRPr lang="zh-CN" altLang="en-US" sz="3600" dirty="0">
              <a:uFillTx/>
              <a:sym typeface="MiSans Normal" panose="00000500000000000000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项目技术特点</a:t>
            </a:r>
            <a:endParaRPr lang="zh-CN" altLang="en-US"/>
          </a:p>
        </p:txBody>
      </p:sp>
      <p:sp>
        <p:nvSpPr>
          <p:cNvPr id="32" name="序号"/>
          <p:cNvSpPr txBox="1"/>
          <p:nvPr>
            <p:custDataLst>
              <p:tags r:id="rId2"/>
            </p:custDataLst>
          </p:nvPr>
        </p:nvSpPr>
        <p:spPr>
          <a:xfrm>
            <a:off x="1394460" y="2897505"/>
            <a:ext cx="3639185" cy="68072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lvl="0" algn="l">
              <a:buClrTx/>
              <a:buSzTx/>
              <a:buFontTx/>
            </a:pPr>
            <a:r>
              <a:rPr lang="zh-CN" altLang="en-US" sz="2800" b="1" spc="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MiSans Normal" panose="00000500000000000000" charset="-122"/>
                <a:sym typeface="+mn-ea"/>
              </a:rPr>
              <a:t>YOLOv8模型和PaddleOCR技术</a:t>
            </a:r>
            <a:endParaRPr lang="zh-CN" altLang="en-US" sz="2800" b="1" spc="3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3" name="标题"/>
          <p:cNvSpPr txBox="1"/>
          <p:nvPr>
            <p:custDataLst>
              <p:tags r:id="rId3"/>
            </p:custDataLst>
          </p:nvPr>
        </p:nvSpPr>
        <p:spPr>
          <a:xfrm>
            <a:off x="1450975" y="4256405"/>
            <a:ext cx="4220210" cy="8661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lvl="0" algn="l">
              <a:buClrTx/>
              <a:buSzTx/>
              <a:buFontTx/>
            </a:pPr>
            <a:r>
              <a:rPr lang="en-US" altLang="zh-CN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  </a:t>
            </a: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实现车位</a:t>
            </a: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车辆存放情况的检测和反馈。</a:t>
            </a:r>
            <a:endParaRPr lang="zh-CN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6" name="矩形: 圆角 6"/>
          <p:cNvSpPr/>
          <p:nvPr>
            <p:custDataLst>
              <p:tags r:id="rId4"/>
            </p:custDataLst>
          </p:nvPr>
        </p:nvSpPr>
        <p:spPr>
          <a:xfrm>
            <a:off x="1124585" y="2255520"/>
            <a:ext cx="479488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MiSans Normal" panose="00000500000000000000" charset="-122"/>
            </a:endParaRPr>
          </a:p>
        </p:txBody>
      </p:sp>
      <p:sp>
        <p:nvSpPr>
          <p:cNvPr id="38" name="矩形: 圆角 6"/>
          <p:cNvSpPr/>
          <p:nvPr>
            <p:custDataLst>
              <p:tags r:id="rId5"/>
            </p:custDataLst>
          </p:nvPr>
        </p:nvSpPr>
        <p:spPr>
          <a:xfrm>
            <a:off x="6273800" y="2255520"/>
            <a:ext cx="479488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cs typeface="MiSans Normal" panose="00000500000000000000" charset="-122"/>
            </a:endParaRPr>
          </a:p>
        </p:txBody>
      </p:sp>
      <p:sp>
        <p:nvSpPr>
          <p:cNvPr id="39" name="序号"/>
          <p:cNvSpPr txBox="1"/>
          <p:nvPr>
            <p:custDataLst>
              <p:tags r:id="rId6"/>
            </p:custDataLst>
          </p:nvPr>
        </p:nvSpPr>
        <p:spPr>
          <a:xfrm>
            <a:off x="6561455" y="2897505"/>
            <a:ext cx="2765425" cy="4394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70000"/>
            <a:scene3d>
              <a:camera prst="orthographicFront"/>
              <a:lightRig rig="threePt" dir="t"/>
            </a:scene3d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3600" b="1" spc="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MiSans Normal" panose="00000500000000000000" charset="-122"/>
                <a:sym typeface="+mn-ea"/>
              </a:rPr>
              <a:t>thinter</a:t>
            </a:r>
            <a:r>
              <a:rPr lang="zh-CN" altLang="en-US" sz="3600" b="1" spc="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MiSans Normal" panose="00000500000000000000" charset="-122"/>
                <a:sym typeface="+mn-ea"/>
              </a:rPr>
              <a:t>界面</a:t>
            </a:r>
            <a:endParaRPr lang="zh-CN" altLang="en-US" sz="3600" b="1" spc="3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3" name="标题"/>
          <p:cNvSpPr txBox="1"/>
          <p:nvPr>
            <p:custDataLst>
              <p:tags r:id="rId7"/>
            </p:custDataLst>
          </p:nvPr>
        </p:nvSpPr>
        <p:spPr>
          <a:xfrm>
            <a:off x="6617970" y="3847465"/>
            <a:ext cx="4220210" cy="12750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rPr>
              <a:t>  系统识别检测</a:t>
            </a: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rPr>
              <a:t>车牌，</a:t>
            </a:r>
            <a:r>
              <a:rPr lang="en-US" altLang="zh-CN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rPr>
              <a:t>并返回</a:t>
            </a: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rPr>
              <a:t>车牌号</a:t>
            </a:r>
            <a:r>
              <a:rPr lang="en-US" altLang="zh-CN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rPr>
              <a:t>。最后通过tk</a:t>
            </a: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rPr>
              <a:t>界面</a:t>
            </a:r>
            <a:r>
              <a:rPr lang="en-US" altLang="zh-CN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rPr>
              <a:t>展示检测结果。</a:t>
            </a:r>
            <a:endParaRPr lang="en-US" altLang="zh-CN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8426e72f75d2b59299f9b9fd954916d7"/>
          <p:cNvPicPr>
            <a:picLocks noChangeAspect="1"/>
          </p:cNvPicPr>
          <p:nvPr/>
        </p:nvPicPr>
        <p:blipFill>
          <a:blip r:embed="rId1">
            <a:alphaModFix amt="14000"/>
          </a:blip>
          <a:stretch>
            <a:fillRect/>
          </a:stretch>
        </p:blipFill>
        <p:spPr>
          <a:xfrm>
            <a:off x="-635" y="0"/>
            <a:ext cx="12192635" cy="6858635"/>
          </a:xfrm>
          <a:prstGeom prst="rect">
            <a:avLst/>
          </a:prstGeom>
        </p:spPr>
      </p:pic>
      <p:cxnSp>
        <p:nvCxnSpPr>
          <p:cNvPr id="23" name="!!平滑1"/>
          <p:cNvCxnSpPr/>
          <p:nvPr>
            <p:custDataLst>
              <p:tags r:id="rId2"/>
            </p:custDataLst>
          </p:nvPr>
        </p:nvCxnSpPr>
        <p:spPr>
          <a:xfrm>
            <a:off x="4051268" y="1026558"/>
            <a:ext cx="2009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hape1"/>
          <p:cNvSpPr/>
          <p:nvPr>
            <p:custDataLst>
              <p:tags r:id="rId3"/>
            </p:custDataLst>
          </p:nvPr>
        </p:nvSpPr>
        <p:spPr>
          <a:xfrm>
            <a:off x="560705" y="336528"/>
            <a:ext cx="2984008" cy="2984572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MiSans Normal" panose="00000500000000000000" charset="-122"/>
            </a:endParaRPr>
          </a:p>
        </p:txBody>
      </p:sp>
      <p:sp>
        <p:nvSpPr>
          <p:cNvPr id="6" name="Shape2"/>
          <p:cNvSpPr/>
          <p:nvPr>
            <p:custDataLst>
              <p:tags r:id="rId5"/>
            </p:custDataLst>
          </p:nvPr>
        </p:nvSpPr>
        <p:spPr>
          <a:xfrm>
            <a:off x="560705" y="3536336"/>
            <a:ext cx="2985135" cy="2985135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MiSans Normal" panose="00000500000000000000" charset="-122"/>
            </a:endParaRPr>
          </a:p>
        </p:txBody>
      </p:sp>
      <p:sp>
        <p:nvSpPr>
          <p:cNvPr id="3" name="Text1"/>
          <p:cNvSpPr txBox="1"/>
          <p:nvPr>
            <p:custDataLst>
              <p:tags r:id="rId7"/>
            </p:custDataLst>
          </p:nvPr>
        </p:nvSpPr>
        <p:spPr>
          <a:xfrm>
            <a:off x="3982720" y="309245"/>
            <a:ext cx="3121660" cy="71755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YOLOv8</a:t>
            </a:r>
            <a:r>
              <a:rPr lang="zh-CN" altLang="en-US" sz="3200" b="1" noProof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的优势</a:t>
            </a:r>
            <a:endParaRPr lang="zh-CN" altLang="en-US" sz="3200" b="1" noProof="0" dirty="0" err="1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4" name="Text2"/>
          <p:cNvSpPr txBox="1"/>
          <p:nvPr>
            <p:custDataLst>
              <p:tags r:id="rId8"/>
            </p:custDataLst>
          </p:nvPr>
        </p:nvSpPr>
        <p:spPr>
          <a:xfrm>
            <a:off x="3982638" y="1924460"/>
            <a:ext cx="7813122" cy="260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</p:txBody>
      </p:sp>
      <p:sp>
        <p:nvSpPr>
          <p:cNvPr id="2" name="圆角矩形 1"/>
          <p:cNvSpPr/>
          <p:nvPr>
            <p:custDataLst>
              <p:tags r:id="rId9"/>
            </p:custDataLst>
          </p:nvPr>
        </p:nvSpPr>
        <p:spPr>
          <a:xfrm>
            <a:off x="3916680" y="1282065"/>
            <a:ext cx="7946390" cy="1620000"/>
          </a:xfrm>
          <a:prstGeom prst="roundRect">
            <a:avLst/>
          </a:prstGeom>
          <a:solidFill>
            <a:schemeClr val="accent1">
              <a:alpha val="15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1.显著提升检测速度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9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160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  </a:t>
            </a:r>
            <a:r>
              <a:rPr lang="zh-CN" altLang="en-US" sz="160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相比前代YOLO</a:t>
            </a:r>
            <a:r>
              <a:rPr lang="en-US" altLang="zh-CN" sz="160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v5</a:t>
            </a:r>
            <a:r>
              <a:rPr lang="zh-CN" altLang="en-US" sz="160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算法，YOLOv8通过优化网络结构和损失函数，大幅提升了目标检测速度，满足实时检测需求，是智能监控、自动驾驶等领域的理想选择。</a:t>
            </a:r>
            <a:r>
              <a:rPr lang="zh-CN" altLang="en-US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
</a:t>
            </a:r>
            <a:endParaRPr lang="zh-CN" altLang="en-US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10"/>
            </p:custDataLst>
          </p:nvPr>
        </p:nvSpPr>
        <p:spPr>
          <a:xfrm>
            <a:off x="3916680" y="3231515"/>
            <a:ext cx="7946390" cy="1620000"/>
          </a:xfrm>
          <a:prstGeom prst="roundRect">
            <a:avLst/>
          </a:prstGeom>
          <a:solidFill>
            <a:schemeClr val="accent1">
              <a:alpha val="15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9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2.精度与速度平衡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9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YOLOv8在保证目标检测精度的基础上，成功实现速度与准确性的良好平衡，使得在复杂场景下也能保持高效且准确的检测性能。</a:t>
            </a:r>
            <a:r>
              <a:rPr lang="zh-CN" altLang="en-US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
</a:t>
            </a:r>
            <a:endParaRPr lang="zh-CN" altLang="en-US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11"/>
            </p:custDataLst>
          </p:nvPr>
        </p:nvSpPr>
        <p:spPr>
          <a:xfrm>
            <a:off x="3916680" y="5043805"/>
            <a:ext cx="7946390" cy="1620000"/>
          </a:xfrm>
          <a:prstGeom prst="roundRect">
            <a:avLst/>
          </a:prstGeom>
          <a:solidFill>
            <a:schemeClr val="accent1">
              <a:alpha val="15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9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3.算法易于部署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思源黑体 CN" panose="020B0500000000000000" pitchFamily="34" charset="-122"/>
              </a:rPr>
              <a:t>YOLOv8算法结构清晰，只有短短几行，易于理解和实现，同时支持多种平台和框架的部署，降低了算法在实际应用中的技术门槛和成本。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  <a:p>
            <a:pPr algn="ctr"/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思源黑体 CN" panose="020B0500000000000000" pitchFamily="34" charset="-122"/>
            </a:endParaRPr>
          </a:p>
        </p:txBody>
      </p:sp>
      <p:sp>
        <p:nvSpPr>
          <p:cNvPr id="8" name="Text18" hidden="1"/>
          <p:cNvSpPr txBox="1"/>
          <p:nvPr>
            <p:custDataLst>
              <p:tags r:id="rId12"/>
            </p:custDataLst>
          </p:nvPr>
        </p:nvSpPr>
        <p:spPr>
          <a:xfrm>
            <a:off x="131908" y="7832348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marL="0" marR="0" lvl="0" indent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v8架构与特点</a:t>
            </a:r>
            <a:endParaRPr lang="en-US" altLang="zh-CN" sz="3600" b="1" noProof="0" dirty="0" err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path="M -1.0823972 0 L 0 0 E">
                                      <p:cBhvr>
                                        <p:cTn id="7" dur="200"/>
                                        <p:tgtEl>
                                          <p:spTgt spid="23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discrete" valueType="num">
                                      <p:cBhvr>
                                        <p:cTn id="2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6" grpId="0" bldLvl="0" animBg="1"/>
      <p:bldP spid="4" grpId="0"/>
      <p:bldP spid="2" grpId="0" animBg="1"/>
      <p:bldP spid="2" grpId="1" animBg="1"/>
      <p:bldP spid="5" grpId="0" animBg="1"/>
      <p:bldP spid="5" grpId="1" animBg="1"/>
      <p:bldP spid="7" grpId="0" animBg="1"/>
      <p:bldP spid="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" name="图片 7" descr="paddleOCR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635" y="-635"/>
            <a:ext cx="12192000" cy="6858635"/>
          </a:xfrm>
          <a:prstGeom prst="rect">
            <a:avLst/>
          </a:prstGeom>
        </p:spPr>
      </p:pic>
      <p:sp>
        <p:nvSpPr>
          <p:cNvPr id="2" name="Text2"/>
          <p:cNvSpPr/>
          <p:nvPr>
            <p:custDataLst>
              <p:tags r:id="rId3"/>
            </p:custDataLst>
          </p:nvPr>
        </p:nvSpPr>
        <p:spPr>
          <a:xfrm>
            <a:off x="523306" y="1585484"/>
            <a:ext cx="5492214" cy="2191427"/>
          </a:xfrm>
          <a:prstGeom prst="roundRect">
            <a:avLst>
              <a:gd name="adj" fmla="val 5028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81000" dist="355600" dir="5400000" algn="ctr" rotWithShape="0">
              <a:schemeClr val="accent1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6" name="Text3"/>
          <p:cNvSpPr/>
          <p:nvPr>
            <p:custDataLst>
              <p:tags r:id="rId4"/>
            </p:custDataLst>
          </p:nvPr>
        </p:nvSpPr>
        <p:spPr>
          <a:xfrm>
            <a:off x="523306" y="3935596"/>
            <a:ext cx="5492214" cy="2191427"/>
          </a:xfrm>
          <a:prstGeom prst="roundRect">
            <a:avLst>
              <a:gd name="adj" fmla="val 4449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81000" dist="355600" dir="5400000" algn="ctr" rotWithShape="0">
              <a:schemeClr val="accent1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7" name="Text4"/>
          <p:cNvSpPr/>
          <p:nvPr>
            <p:custDataLst>
              <p:tags r:id="rId5"/>
            </p:custDataLst>
          </p:nvPr>
        </p:nvSpPr>
        <p:spPr>
          <a:xfrm>
            <a:off x="6165108" y="1585484"/>
            <a:ext cx="5431108" cy="2191427"/>
          </a:xfrm>
          <a:prstGeom prst="roundRect">
            <a:avLst>
              <a:gd name="adj" fmla="val 3869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81000" dist="355600" dir="5400000" algn="ctr" rotWithShape="0">
              <a:schemeClr val="accent1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8" name="Text5"/>
          <p:cNvSpPr/>
          <p:nvPr>
            <p:custDataLst>
              <p:tags r:id="rId6"/>
            </p:custDataLst>
          </p:nvPr>
        </p:nvSpPr>
        <p:spPr>
          <a:xfrm>
            <a:off x="6165108" y="3935596"/>
            <a:ext cx="5431108" cy="2191427"/>
          </a:xfrm>
          <a:prstGeom prst="roundRect">
            <a:avLst>
              <a:gd name="adj" fmla="val 4449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81000" dist="355600" dir="5400000" algn="ctr" rotWithShape="0">
              <a:schemeClr val="accent1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9" name="Shape1"/>
          <p:cNvGrpSpPr/>
          <p:nvPr>
            <p:custDataLst>
              <p:tags r:id="rId7"/>
            </p:custDataLst>
          </p:nvPr>
        </p:nvGrpSpPr>
        <p:grpSpPr>
          <a:xfrm>
            <a:off x="4411898" y="2129323"/>
            <a:ext cx="3285938" cy="3285938"/>
            <a:chOff x="1089363" y="1679478"/>
            <a:chExt cx="1088866" cy="1088866"/>
          </a:xfrm>
        </p:grpSpPr>
        <p:sp>
          <p:nvSpPr>
            <p:cNvPr id="150" name="椭圆 149"/>
            <p:cNvSpPr/>
            <p:nvPr>
              <p:custDataLst>
                <p:tags r:id="rId8"/>
              </p:custDataLst>
            </p:nvPr>
          </p:nvSpPr>
          <p:spPr>
            <a:xfrm>
              <a:off x="1089363" y="1679478"/>
              <a:ext cx="1088866" cy="108886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1" name="椭圆 150"/>
            <p:cNvSpPr/>
            <p:nvPr>
              <p:custDataLst>
                <p:tags r:id="rId9"/>
              </p:custDataLst>
            </p:nvPr>
          </p:nvSpPr>
          <p:spPr>
            <a:xfrm>
              <a:off x="1186544" y="1776659"/>
              <a:ext cx="894504" cy="89450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>
                  <a:alpha val="4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百度开发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的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文字识别工具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80" name="Text6"/>
          <p:cNvCxnSpPr/>
          <p:nvPr>
            <p:custDataLst>
              <p:tags r:id="rId10"/>
            </p:custDataLst>
          </p:nvPr>
        </p:nvCxnSpPr>
        <p:spPr>
          <a:xfrm>
            <a:off x="970280" y="2406325"/>
            <a:ext cx="37394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Text7"/>
          <p:cNvCxnSpPr/>
          <p:nvPr>
            <p:custDataLst>
              <p:tags r:id="rId11"/>
            </p:custDataLst>
          </p:nvPr>
        </p:nvCxnSpPr>
        <p:spPr>
          <a:xfrm>
            <a:off x="10783938" y="2360605"/>
            <a:ext cx="37394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Text8"/>
          <p:cNvCxnSpPr/>
          <p:nvPr>
            <p:custDataLst>
              <p:tags r:id="rId12"/>
            </p:custDataLst>
          </p:nvPr>
        </p:nvCxnSpPr>
        <p:spPr>
          <a:xfrm>
            <a:off x="970280" y="4696943"/>
            <a:ext cx="37394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Text9"/>
          <p:cNvCxnSpPr/>
          <p:nvPr>
            <p:custDataLst>
              <p:tags r:id="rId13"/>
            </p:custDataLst>
          </p:nvPr>
        </p:nvCxnSpPr>
        <p:spPr>
          <a:xfrm>
            <a:off x="10768698" y="4712183"/>
            <a:ext cx="37394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10"/>
          <p:cNvSpPr txBox="1"/>
          <p:nvPr>
            <p:custDataLst>
              <p:tags r:id="rId14"/>
            </p:custDataLst>
          </p:nvPr>
        </p:nvSpPr>
        <p:spPr>
          <a:xfrm>
            <a:off x="881689" y="2422592"/>
            <a:ext cx="3400759" cy="1196964"/>
          </a:xfrm>
          <a:prstGeom prst="rect">
            <a:avLst/>
          </a:prstGeom>
          <a:noFill/>
        </p:spPr>
        <p:txBody>
          <a:bodyPr wrap="square">
            <a:normAutofit lnSpcReduction="10000"/>
          </a:bodyPr>
          <a:lstStyle/>
          <a:p>
            <a:pPr indent="0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百度是中文搜索网站，有大量数据可用于训练。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PaddleOCR使用了先进的深度学习技术，能够提供高准确率的文字识别效果。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11"/>
          <p:cNvSpPr txBox="1"/>
          <p:nvPr>
            <p:custDataLst>
              <p:tags r:id="rId15"/>
            </p:custDataLst>
          </p:nvPr>
        </p:nvSpPr>
        <p:spPr>
          <a:xfrm>
            <a:off x="7765663" y="2444045"/>
            <a:ext cx="3554544" cy="1175511"/>
          </a:xfrm>
          <a:prstGeom prst="rect">
            <a:avLst/>
          </a:prstGeom>
          <a:noFill/>
        </p:spPr>
        <p:txBody>
          <a:bodyPr wrap="square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PaddleOCR支持包括中文、英文、法文、德文、日文、韩文等在内的80多种语言的识别，使其在国际化和多语言环境中具有广泛的适用性。</a:t>
            </a:r>
            <a:endParaRPr kumimoji="0" lang="en-US" altLang="zh-CN" sz="1400" b="0" i="0" u="none" strike="noStrike" kern="1200" cap="none" spc="0" normalizeH="0" baseline="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2" name="Text12"/>
          <p:cNvSpPr txBox="1"/>
          <p:nvPr>
            <p:custDataLst>
              <p:tags r:id="rId16"/>
            </p:custDataLst>
          </p:nvPr>
        </p:nvSpPr>
        <p:spPr>
          <a:xfrm>
            <a:off x="881689" y="4822288"/>
            <a:ext cx="3618887" cy="1196964"/>
          </a:xfrm>
          <a:prstGeom prst="rect">
            <a:avLst/>
          </a:prstGeom>
          <a:noFill/>
        </p:spPr>
        <p:txBody>
          <a:bodyPr wrap="square">
            <a:normAutofit lnSpcReduction="10000"/>
          </a:bodyPr>
          <a:lstStyle/>
          <a:p>
            <a:pPr algn="l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defRPr/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PaddleOCR的API设计简洁，易于集成到其他应用中，同时提供了丰富的文档和社区支持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作为开源项目，PaddleOCR允许用户自由使用和修改源代码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3" name="Text13"/>
          <p:cNvSpPr txBox="1"/>
          <p:nvPr>
            <p:custDataLst>
              <p:tags r:id="rId17"/>
            </p:custDataLst>
          </p:nvPr>
        </p:nvSpPr>
        <p:spPr>
          <a:xfrm>
            <a:off x="7487239" y="4822151"/>
            <a:ext cx="3832968" cy="1175511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l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defRPr/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YOLOv8通过轻量级网络设计和压缩技术，减少模型参数和计算量，降低硬件要求，适用于边缘计算和实时检测场景。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Text14"/>
          <p:cNvSpPr txBox="1"/>
          <p:nvPr>
            <p:custDataLst>
              <p:tags r:id="rId18"/>
            </p:custDataLst>
          </p:nvPr>
        </p:nvSpPr>
        <p:spPr>
          <a:xfrm>
            <a:off x="824872" y="1860029"/>
            <a:ext cx="3541306" cy="41504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indent="0" fontAlgn="ctr">
              <a:lnSpc>
                <a:spcPct val="100000"/>
              </a:lnSpc>
            </a:pPr>
            <a:r>
              <a:rPr lang="en-US" altLang="zh-CN" sz="185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准确性高</a:t>
            </a:r>
            <a:endParaRPr lang="en-US" altLang="zh-CN" sz="1850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6" name="Text15"/>
          <p:cNvSpPr txBox="1"/>
          <p:nvPr>
            <p:custDataLst>
              <p:tags r:id="rId19"/>
            </p:custDataLst>
          </p:nvPr>
        </p:nvSpPr>
        <p:spPr>
          <a:xfrm>
            <a:off x="7930782" y="1860029"/>
            <a:ext cx="3377926" cy="39878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r" fontAlgn="ctr">
              <a:lnSpc>
                <a:spcPct val="100000"/>
              </a:lnSpc>
              <a:buClrTx/>
              <a:buSzTx/>
              <a:buFontTx/>
            </a:pPr>
            <a:r>
              <a:rPr lang="en-US" altLang="zh-CN" sz="185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支持多种语言</a:t>
            </a:r>
            <a:endParaRPr lang="en-US" altLang="zh-CN" sz="1850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Text16"/>
          <p:cNvSpPr txBox="1"/>
          <p:nvPr>
            <p:custDataLst>
              <p:tags r:id="rId20"/>
            </p:custDataLst>
          </p:nvPr>
        </p:nvSpPr>
        <p:spPr>
          <a:xfrm>
            <a:off x="824872" y="4150647"/>
            <a:ext cx="3243495" cy="43851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 fontAlgn="ctr">
              <a:lnSpc>
                <a:spcPct val="100000"/>
              </a:lnSpc>
              <a:buClrTx/>
              <a:buSzTx/>
              <a:buFontTx/>
            </a:pPr>
            <a:r>
              <a:rPr lang="en-US" altLang="zh-CN" sz="185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易于使用</a:t>
            </a:r>
            <a:endParaRPr lang="en-US" altLang="zh-CN" sz="1850" b="1" dirty="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Text17"/>
          <p:cNvSpPr txBox="1"/>
          <p:nvPr>
            <p:custDataLst>
              <p:tags r:id="rId21"/>
            </p:custDataLst>
          </p:nvPr>
        </p:nvSpPr>
        <p:spPr>
          <a:xfrm>
            <a:off x="8043040" y="4150648"/>
            <a:ext cx="3340667" cy="398780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 algn="r" fontAlgn="ctr">
              <a:lnSpc>
                <a:spcPct val="10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实时识别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18"/>
          <p:cNvSpPr txBox="1"/>
          <p:nvPr>
            <p:custDataLst>
              <p:tags r:id="rId22"/>
            </p:custDataLst>
          </p:nvPr>
        </p:nvSpPr>
        <p:spPr>
          <a:xfrm>
            <a:off x="347808" y="305152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noProof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PaddleOCR</a:t>
            </a:r>
            <a:r>
              <a:rPr lang="zh-CN" altLang="en-US" sz="3600" b="1" noProof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的优势</a:t>
            </a:r>
            <a:endParaRPr lang="zh-CN" altLang="en-US" sz="3600" b="1" noProof="0" dirty="0" err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</p:spTree>
    <p:custDataLst>
      <p:tags r:id="rId2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4" grpId="0"/>
      <p:bldP spid="2" grpId="0" animBg="1"/>
      <p:bldP spid="89" grpId="1"/>
      <p:bldP spid="4" grpId="1"/>
      <p:bldP spid="2" grpId="1" animBg="1"/>
      <p:bldP spid="76" grpId="0"/>
      <p:bldP spid="6" grpId="0"/>
      <p:bldP spid="157" grpId="0" animBg="1"/>
      <p:bldP spid="76" grpId="1"/>
      <p:bldP spid="6" grpId="1"/>
      <p:bldP spid="157" grpId="1" animBg="1"/>
      <p:bldP spid="85" grpId="0"/>
      <p:bldP spid="82" grpId="0"/>
      <p:bldP spid="156" grpId="0" animBg="1"/>
      <p:bldP spid="85" grpId="1"/>
      <p:bldP spid="82" grpId="1"/>
      <p:bldP spid="156" grpId="1" animBg="1"/>
      <p:bldP spid="87" grpId="0"/>
      <p:bldP spid="83" grpId="0"/>
      <p:bldP spid="158" grpId="0" animBg="1"/>
      <p:bldP spid="87" grpId="1"/>
      <p:bldP spid="83" grpId="1"/>
      <p:bldP spid="15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/>
        <p:txBody>
          <a:bodyPr/>
          <a:p>
            <a:r>
              <a:t>代码原理</a:t>
            </a:r>
          </a:p>
        </p:txBody>
      </p:sp>
      <p:sp>
        <p:nvSpPr>
          <p:cNvPr id="15" name="文本占位符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None/>
            </a:pPr>
            <a:r>
              <a:rPr>
                <a:latin typeface="MiSans Heavy" panose="00000A00000000000000" charset="-122"/>
                <a:ea typeface="MiSans Heavy" panose="00000A00000000000000" charset="-122"/>
                <a:sym typeface="MiSans Normal" panose="00000500000000000000" charset="-122"/>
              </a:rPr>
              <a:t>PART-02</a:t>
            </a:r>
            <a:endParaRPr>
              <a:latin typeface="MiSans Heavy" panose="00000A00000000000000" charset="-122"/>
              <a:ea typeface="MiSans Heavy" panose="00000A00000000000000" charset="-122"/>
              <a:sym typeface="MiSans Normal" panose="00000500000000000000" charset="-122"/>
            </a:endParaRPr>
          </a:p>
        </p:txBody>
      </p:sp>
      <p:sp>
        <p:nvSpPr>
          <p:cNvPr id="14" name="Text2" hidden="1"/>
          <p:cNvSpPr txBox="1"/>
          <p:nvPr>
            <p:custDataLst>
              <p:tags r:id="rId3"/>
            </p:custDataLst>
          </p:nvPr>
        </p:nvSpPr>
        <p:spPr>
          <a:xfrm>
            <a:off x="58075" y="7832348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模型搭建与参数设置</a:t>
            </a:r>
            <a:endParaRPr lang="en-US" altLang="zh-CN" sz="3200" b="1" noProof="0" dirty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28" name="副标题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826039" y="4261441"/>
            <a:ext cx="6857365" cy="1669926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ea"/>
                <a:ea typeface="+mj-ea"/>
                <a:cs typeface="+mn-cs"/>
                <a:sym typeface="+mn-ea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模型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&amp;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后端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&amp;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微信小程序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uFillTx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hape1"/>
          <p:cNvCxnSpPr/>
          <p:nvPr>
            <p:custDataLst>
              <p:tags r:id="rId1"/>
            </p:custDataLst>
          </p:nvPr>
        </p:nvCxnSpPr>
        <p:spPr>
          <a:xfrm>
            <a:off x="897158" y="3785756"/>
            <a:ext cx="10036175" cy="0"/>
          </a:xfrm>
          <a:prstGeom prst="line">
            <a:avLst/>
          </a:prstGeom>
          <a:ln w="34925">
            <a:solidFill>
              <a:schemeClr val="accent1">
                <a:alpha val="18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1"/>
          <p:cNvSpPr/>
          <p:nvPr>
            <p:custDataLst>
              <p:tags r:id="rId2"/>
            </p:custDataLst>
          </p:nvPr>
        </p:nvSpPr>
        <p:spPr>
          <a:xfrm>
            <a:off x="1738533" y="3722256"/>
            <a:ext cx="127000" cy="12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000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6" name="Text2"/>
          <p:cNvSpPr/>
          <p:nvPr>
            <p:custDataLst>
              <p:tags r:id="rId3"/>
            </p:custDataLst>
          </p:nvPr>
        </p:nvSpPr>
        <p:spPr>
          <a:xfrm>
            <a:off x="4481733" y="3722256"/>
            <a:ext cx="127000" cy="127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000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7" name="Text3"/>
          <p:cNvSpPr/>
          <p:nvPr>
            <p:custDataLst>
              <p:tags r:id="rId4"/>
            </p:custDataLst>
          </p:nvPr>
        </p:nvSpPr>
        <p:spPr>
          <a:xfrm>
            <a:off x="7226520" y="3722256"/>
            <a:ext cx="127000" cy="127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000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10" name="Text4"/>
          <p:cNvSpPr/>
          <p:nvPr>
            <p:custDataLst>
              <p:tags r:id="rId5"/>
            </p:custDataLst>
          </p:nvPr>
        </p:nvSpPr>
        <p:spPr>
          <a:xfrm>
            <a:off x="9979245" y="3722256"/>
            <a:ext cx="127000" cy="12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000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8" name="Text6"/>
          <p:cNvSpPr/>
          <p:nvPr>
            <p:custDataLst>
              <p:tags r:id="rId6"/>
            </p:custDataLst>
          </p:nvPr>
        </p:nvSpPr>
        <p:spPr>
          <a:xfrm>
            <a:off x="5537835" y="1025525"/>
            <a:ext cx="3624580" cy="257429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5750" b="1" dirty="0">
              <a:ln>
                <a:solidFill>
                  <a:sysClr val="windowText" lastClr="000000"/>
                </a:solidFill>
              </a:ln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9" name="Text7"/>
          <p:cNvSpPr/>
          <p:nvPr>
            <p:custDataLst>
              <p:tags r:id="rId8"/>
            </p:custDataLst>
          </p:nvPr>
        </p:nvSpPr>
        <p:spPr>
          <a:xfrm>
            <a:off x="2425065" y="3856355"/>
            <a:ext cx="3926205" cy="2811780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5750" b="1" dirty="0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11" name="Text8"/>
          <p:cNvSpPr/>
          <p:nvPr>
            <p:custDataLst>
              <p:tags r:id="rId10"/>
            </p:custDataLst>
          </p:nvPr>
        </p:nvSpPr>
        <p:spPr>
          <a:xfrm>
            <a:off x="8328660" y="3972560"/>
            <a:ext cx="3597275" cy="2710180"/>
          </a:xfrm>
          <a:prstGeom prst="rect">
            <a:avLst/>
          </a:prstGeom>
          <a:blipFill rotWithShape="1"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5750" b="1" dirty="0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25" name="Text9"/>
          <p:cNvSpPr txBox="1"/>
          <p:nvPr>
            <p:custDataLst>
              <p:tags r:id="rId12"/>
            </p:custDataLst>
          </p:nvPr>
        </p:nvSpPr>
        <p:spPr>
          <a:xfrm>
            <a:off x="573405" y="4159885"/>
            <a:ext cx="1380490" cy="337820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 fontAlgn="ctr">
              <a:lnSpc>
                <a:spcPct val="100000"/>
              </a:lnSpc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数据采集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10"/>
          <p:cNvSpPr txBox="1"/>
          <p:nvPr>
            <p:custDataLst>
              <p:tags r:id="rId13"/>
            </p:custDataLst>
          </p:nvPr>
        </p:nvSpPr>
        <p:spPr>
          <a:xfrm>
            <a:off x="3810635" y="1323340"/>
            <a:ext cx="1714500" cy="593725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 fontAlgn="ctr">
              <a:lnSpc>
                <a:spcPct val="100000"/>
              </a:lnSpc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模型训练预测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ctr">
              <a:lnSpc>
                <a:spcPct val="100000"/>
              </a:lnSpc>
            </a:pP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11"/>
          <p:cNvSpPr txBox="1"/>
          <p:nvPr>
            <p:custDataLst>
              <p:tags r:id="rId14"/>
            </p:custDataLst>
          </p:nvPr>
        </p:nvSpPr>
        <p:spPr>
          <a:xfrm>
            <a:off x="6450965" y="3924935"/>
            <a:ext cx="1878330" cy="495935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 fontAlgn="ctr">
              <a:lnSpc>
                <a:spcPct val="10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文本识别技术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12"/>
          <p:cNvSpPr txBox="1"/>
          <p:nvPr>
            <p:custDataLst>
              <p:tags r:id="rId15"/>
            </p:custDataLst>
          </p:nvPr>
        </p:nvSpPr>
        <p:spPr>
          <a:xfrm>
            <a:off x="9559290" y="1116965"/>
            <a:ext cx="1852930" cy="1069340"/>
          </a:xfrm>
          <a:prstGeom prst="rect">
            <a:avLst/>
          </a:prstGeom>
          <a:noFill/>
        </p:spPr>
        <p:txBody>
          <a:bodyPr wrap="square" rtlCol="0"/>
          <a:lstStyle/>
          <a:p>
            <a:pPr indent="0" fontAlgn="ctr">
              <a:lnSpc>
                <a:spcPct val="10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窗体代码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13"/>
          <p:cNvSpPr txBox="1"/>
          <p:nvPr>
            <p:custDataLst>
              <p:tags r:id="rId16"/>
            </p:custDataLst>
          </p:nvPr>
        </p:nvSpPr>
        <p:spPr>
          <a:xfrm>
            <a:off x="556895" y="4808220"/>
            <a:ext cx="1704340" cy="1504315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Autofit/>
          </a:bodyPr>
          <a:lstStyle/>
          <a:p>
            <a:pPr indent="0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labelimg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进行数据标注。按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yolo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所需格式整理于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data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文件夹中。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14"/>
          <p:cNvSpPr txBox="1"/>
          <p:nvPr>
            <p:custDataLst>
              <p:tags r:id="rId17"/>
            </p:custDataLst>
          </p:nvPr>
        </p:nvSpPr>
        <p:spPr>
          <a:xfrm>
            <a:off x="3810635" y="1917700"/>
            <a:ext cx="1715135" cy="1367790"/>
          </a:xfrm>
          <a:prstGeom prst="rect">
            <a:avLst/>
          </a:prstGeom>
          <a:noFill/>
        </p:spPr>
        <p:txBody>
          <a:bodyPr wrap="square" lIns="72000" tIns="36000" rIns="72000" bIns="36000" rtlCol="0"/>
          <a:lstStyle/>
          <a:p>
            <a:pPr algn="l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</a:pP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train.py中训练yolov8模型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联立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OCR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模型于detect.py评估模型性能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15"/>
          <p:cNvSpPr txBox="1"/>
          <p:nvPr>
            <p:custDataLst>
              <p:tags r:id="rId18"/>
            </p:custDataLst>
          </p:nvPr>
        </p:nvSpPr>
        <p:spPr>
          <a:xfrm>
            <a:off x="6491605" y="4421505"/>
            <a:ext cx="1938020" cy="1835150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pPr indent="0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利用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PaddleOCR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，对车牌序号的识别，便于展示和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数据持久化。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16"/>
          <p:cNvSpPr txBox="1"/>
          <p:nvPr>
            <p:custDataLst>
              <p:tags r:id="rId19"/>
            </p:custDataLst>
          </p:nvPr>
        </p:nvSpPr>
        <p:spPr>
          <a:xfrm>
            <a:off x="9417685" y="1696720"/>
            <a:ext cx="1715135" cy="1604010"/>
          </a:xfrm>
          <a:prstGeom prst="rect">
            <a:avLst/>
          </a:prstGeom>
          <a:noFill/>
        </p:spPr>
        <p:txBody>
          <a:bodyPr wrap="square" lIns="72000" tIns="36000" rIns="72000" bIns="36000" rtlCol="0"/>
          <a:lstStyle/>
          <a:p>
            <a:pPr indent="0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联立前面的模型，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运行</a:t>
            </a:r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前端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代码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UI.py后，启动让前后端关联起来。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17"/>
          <p:cNvSpPr txBox="1"/>
          <p:nvPr>
            <p:custDataLst>
              <p:tags r:id="rId20"/>
            </p:custDataLst>
          </p:nvPr>
        </p:nvSpPr>
        <p:spPr>
          <a:xfrm>
            <a:off x="347808" y="305152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模型与后端</a:t>
            </a:r>
            <a:endParaRPr lang="zh-CN" altLang="en-US" sz="3200" b="1" noProof="0" dirty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12" name="Text16" hidden="1"/>
          <p:cNvSpPr txBox="1"/>
          <p:nvPr>
            <p:custDataLst>
              <p:tags r:id="rId21"/>
            </p:custDataLst>
          </p:nvPr>
        </p:nvSpPr>
        <p:spPr>
          <a:xfrm>
            <a:off x="766908" y="7832348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marR="0" lvl="0" indent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" b="1" noProof="0" dirty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黑体 CN" panose="020B0500000000000000" pitchFamily="34" charset="-122"/>
              </a:rPr>
              <a:t>数据格式转换与增强</a:t>
            </a:r>
            <a:endParaRPr lang="en-US" altLang="zh-CN" sz="600" b="1" noProof="0" dirty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4" name="图片 13" descr="171705975991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120" y="1575435"/>
            <a:ext cx="3759835" cy="2023745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25" grpId="1"/>
      <p:bldP spid="29" grpId="1"/>
      <p:bldP spid="9" grpId="0" bldLvl="0" animBg="1"/>
      <p:bldP spid="30" grpId="0"/>
      <p:bldP spid="26" grpId="0"/>
      <p:bldP spid="9" grpId="1" animBg="1"/>
      <p:bldP spid="30" grpId="1"/>
      <p:bldP spid="26" grpId="1"/>
      <p:bldP spid="8" grpId="0" bldLvl="0" animBg="1"/>
      <p:bldP spid="27" grpId="0"/>
      <p:bldP spid="31" grpId="0"/>
      <p:bldP spid="8" grpId="1" animBg="1"/>
      <p:bldP spid="27" grpId="1"/>
      <p:bldP spid="31" grpId="1"/>
      <p:bldP spid="28" grpId="0"/>
      <p:bldP spid="32" grpId="0"/>
      <p:bldP spid="11" grpId="0" bldLvl="0" animBg="1"/>
      <p:bldP spid="28" grpId="1"/>
      <p:bldP spid="32" grpId="1"/>
      <p:bldP spid="11" grpId="1" animBg="1"/>
    </p:bldLst>
  </p:timing>
</p:sld>
</file>

<file path=ppt/tags/tag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59_1*f*1"/>
  <p:tag name="KSO_WM_TEMPLATE_CATEGORY" val="custom"/>
  <p:tag name="KSO_WM_TEMPLATE_INDEX" val="20230259"/>
  <p:tag name="KSO_WM_UNIT_LAYERLEVEL" val="1"/>
  <p:tag name="KSO_WM_TAG_VERSION" val="1.0"/>
  <p:tag name="KSO_WM_BEAUTIFY_FLAG" val="#wm#"/>
  <p:tag name="KSO_WM_UNIT_SUBTYPE" val="b"/>
  <p:tag name="KSO_WM_UNIT_PRESET_TEXT" val="汇报人：WPS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59_1*b*1"/>
  <p:tag name="KSO_WM_TEMPLATE_CATEGORY" val="custom"/>
  <p:tag name="KSO_WM_TEMPLATE_INDEX" val="20230259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  <p:tag name="KSO_WM_UNIT_PRESET_TEXT" val="WPS,a click to unlimited possibilities"/>
</p:tagLst>
</file>

<file path=ppt/tags/tag102.xml><?xml version="1.0" encoding="utf-8"?>
<p:tagLst xmlns:p="http://schemas.openxmlformats.org/presentationml/2006/main">
  <p:tag name="YOO_CHATPAGE_TYPE" val="YOO_CHATPAGE_COVER"/>
  <p:tag name="AIGCCREATORID" val="AIGC生成内容仅供参考-2024/5/26 20:24:42 -2281906"/>
  <p:tag name="KSO_WM_SLIDE_ID" val="custom2023025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59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115.4&quot;,&quot;top&quot;:&quot;72.4&quot;,&quot;width&quot;:&quot;732.2&quot;,&quot;height&quot;:&quot;358&quot;}"/>
  <p:tag name="KSO_WM_SLIDE_THEME_ID" val="3302748"/>
  <p:tag name="KSO_WM_SLIDE_THEME_NAME" val="清新弥散风主题"/>
</p:tagLst>
</file>

<file path=ppt/tags/tag103.xml><?xml version="1.0" encoding="utf-8"?>
<p:tagLst xmlns:p="http://schemas.openxmlformats.org/presentationml/2006/main">
  <p:tag name="YOO_CHATSHAPE_TYPE" val="NormalSp"/>
  <p:tag name="TAG_CONTENT_DIAGRAM_INDEX" val="7a67bbdde69e4f1088160c026b112e89"/>
</p:tagLst>
</file>

<file path=ppt/tags/tag104.xml><?xml version="1.0" encoding="utf-8"?>
<p:tagLst xmlns:p="http://schemas.openxmlformats.org/presentationml/2006/main">
  <p:tag name="YOO_CHATSHAPE_TYPE" val="NormalSp"/>
  <p:tag name="TAG_CONTENT_DIAGRAM_INDEX" val="7a67bbdde69e4f1088160c026b112e89"/>
</p:tagLst>
</file>

<file path=ppt/tags/tag105.xml><?xml version="1.0" encoding="utf-8"?>
<p:tagLst xmlns:p="http://schemas.openxmlformats.org/presentationml/2006/main">
  <p:tag name="YOO_CHATSHAPE_TYPE" val="YOO_CHATSHAPE_CONTENT"/>
  <p:tag name="TAG_CONTENT_DIAGRAM_INDEX" val="7a67bbdde69e4f1088160c026b112e89"/>
</p:tagLst>
</file>

<file path=ppt/tags/tag106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7a67bbdde69e4f1088160c026b112e89"/>
</p:tagLst>
</file>

<file path=ppt/tags/tag107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cb4954624b5e4d55b6f7bb6416b22fcb"/>
</p:tagLst>
</file>

<file path=ppt/tags/tag108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  <p:tag name="AIGCCREATORID" val="AIGC生成内容仅供参考-2024/5/26 20:24:42 -2281906"/>
  <p:tag name="KSO_WM_SLIDE_THEME_ID" val="3302748"/>
  <p:tag name="KSO_WM_SLIDE_THEME_NAME" val="清新弥散风主题"/>
  <p:tag name="KSO_WM_SLIDE_TYPE" val="text"/>
</p:tagLst>
</file>

<file path=ppt/tags/tag109.xml><?xml version="1.0" encoding="utf-8"?>
<p:tagLst xmlns:p="http://schemas.openxmlformats.org/presentationml/2006/main">
  <p:tag name="YOO_CHATSHAPE_TYPE" val="YOO_CHATSHAPE_CHILDDECORATE"/>
  <p:tag name="TAG_CONTENT_GROUPINDEX" val="1"/>
  <p:tag name="TAG_CONTENT_DIAGRAM_INDEX" val="7add6c4f33254afea8d5a1681e1ffc7f"/>
  <p:tag name="TAG_CONTENT_SUBINDEX" val="1"/>
  <p:tag name="YOO_CHATSHAPE_LINK" val="sp:子标题1"/>
  <p:tag name="KSO_WM_DIAGRAM_VIRTUALLY_FRAME" val="{&quot;height&quot;:390.04503937007877,&quot;left&quot;:54.80992125984252,&quot;top&quot;:124.00149606299212,&quot;width&quot;:864.445905511811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YOO_CHATSHAPE_TYPE" val="YOO_CHATSHAPE_CHILDTITLE"/>
  <p:tag name="TAG_CONTENT_GROUPINDEX" val="1"/>
  <p:tag name="TAG_CONTENT_DIAGRAM_INDEX" val="7add6c4f33254afea8d5a1681e1ffc7f"/>
  <p:tag name="TAG_CONTENT_SUBINDEX" val="1"/>
  <p:tag name="KSO_WM_DIAGRAM_VIRTUALLY_FRAME" val="{&quot;height&quot;:390.04503937007877,&quot;left&quot;:54.80992125984252,&quot;top&quot;:124.00149606299212,&quot;width&quot;:864.445905511811}"/>
</p:tagLst>
</file>

<file path=ppt/tags/tag111.xml><?xml version="1.0" encoding="utf-8"?>
<p:tagLst xmlns:p="http://schemas.openxmlformats.org/presentationml/2006/main">
  <p:tag name="YOO_CHATSHAPE_TYPE" val="YOO_CHATSHAPE_CHILDDECORATE"/>
  <p:tag name="TAG_CONTENT_GROUPINDEX" val="1"/>
  <p:tag name="TAG_CONTENT_DIAGRAM_INDEX" val="7add6c4f33254afea8d5a1681e1ffc7f"/>
  <p:tag name="TAG_CONTENT_SUBINDEX" val="1"/>
  <p:tag name="YOO_CHATSHAPE_LINK" val="sp:子标题1"/>
  <p:tag name="KSO_WM_DIAGRAM_VIRTUALLY_FRAME" val="{&quot;height&quot;:390.04503937007877,&quot;left&quot;:54.80992125984252,&quot;top&quot;:124.00149606299212,&quot;width&quot;:864.445905511811}"/>
</p:tagLst>
</file>

<file path=ppt/tags/tag112.xml><?xml version="1.0" encoding="utf-8"?>
<p:tagLst xmlns:p="http://schemas.openxmlformats.org/presentationml/2006/main">
  <p:tag name="YOO_CHATSHAPE_TYPE" val="YOO_CHATSHAPE_CHILDDECORATE"/>
  <p:tag name="TAG_CONTENT_GROUPINDEX" val="1"/>
  <p:tag name="TAG_CONTENT_DIAGRAM_INDEX" val="7add6c4f33254afea8d5a1681e1ffc7f"/>
  <p:tag name="TAG_CONTENT_SUBINDEX" val="1"/>
  <p:tag name="YOO_CHATSHAPE_LINK" val="sp:子标题1"/>
  <p:tag name="KSO_WM_DIAGRAM_VIRTUALLY_FRAME" val="{&quot;height&quot;:390.04503937007877,&quot;left&quot;:54.80992125984252,&quot;top&quot;:124.00149606299212,&quot;width&quot;:864.445905511811}"/>
</p:tagLst>
</file>

<file path=ppt/tags/tag113.xml><?xml version="1.0" encoding="utf-8"?>
<p:tagLst xmlns:p="http://schemas.openxmlformats.org/presentationml/2006/main">
  <p:tag name="YOO_CHATSHAPE_TYPE" val="YOO_CHATSHAPE_CHILDDECORATE"/>
  <p:tag name="TAG_CONTENT_GROUPINDEX" val="2"/>
  <p:tag name="TAG_CONTENT_DIAGRAM_INDEX" val="7add6c4f33254afea8d5a1681e1ffc7f"/>
  <p:tag name="TAG_CONTENT_SUBINDEX" val="2"/>
  <p:tag name="YOO_CHATSHAPE_LINK" val="sp:子标题2"/>
  <p:tag name="KSO_WM_DIAGRAM_VIRTUALLY_FRAME" val="{&quot;height&quot;:390.04503937007877,&quot;left&quot;:54.80992125984252,&quot;top&quot;:124.00149606299212,&quot;width&quot;:864.445905511811}"/>
</p:tagLst>
</file>

<file path=ppt/tags/tag114.xml><?xml version="1.0" encoding="utf-8"?>
<p:tagLst xmlns:p="http://schemas.openxmlformats.org/presentationml/2006/main">
  <p:tag name="YOO_CHATSHAPE_TYPE" val="YOO_CHATSHAPE_CHILDCONTENT"/>
  <p:tag name="TAG_CONTENT_GROUPINDEX" val="1"/>
  <p:tag name="TAG_CONTENT_DIAGRAM_INDEX" val="7add6c4f33254afea8d5a1681e1ffc7f"/>
  <p:tag name="TAG_CONTENT_SUBINDEX" val="1"/>
  <p:tag name="KSO_WM_DIAGRAM_VIRTUALLY_FRAME" val="{&quot;height&quot;:390.04503937007877,&quot;left&quot;:54.80992125984252,&quot;top&quot;:124.00149606299212,&quot;width&quot;:864.445905511811}"/>
</p:tagLst>
</file>

<file path=ppt/tags/tag115.xml><?xml version="1.0" encoding="utf-8"?>
<p:tagLst xmlns:p="http://schemas.openxmlformats.org/presentationml/2006/main">
  <p:tag name="YOO_CHATSHAPE_TYPE" val="YOO_CHATSHAPE_CHILDTITLE"/>
  <p:tag name="TAG_CONTENT_GROUPINDEX" val="2"/>
  <p:tag name="TAG_CONTENT_DIAGRAM_INDEX" val="7add6c4f33254afea8d5a1681e1ffc7f"/>
  <p:tag name="TAG_CONTENT_SUBINDEX" val="2"/>
  <p:tag name="KSO_WM_DIAGRAM_VIRTUALLY_FRAME" val="{&quot;height&quot;:390.04503937007877,&quot;left&quot;:54.80992125984252,&quot;top&quot;:124.00149606299212,&quot;width&quot;:864.445905511811}"/>
</p:tagLst>
</file>

<file path=ppt/tags/tag116.xml><?xml version="1.0" encoding="utf-8"?>
<p:tagLst xmlns:p="http://schemas.openxmlformats.org/presentationml/2006/main">
  <p:tag name="YOO_CHATSHAPE_TYPE" val="YOO_CHATSHAPE_CHILDDECORATE"/>
  <p:tag name="TAG_CONTENT_GROUPINDEX" val="2"/>
  <p:tag name="TAG_CONTENT_DIAGRAM_INDEX" val="7add6c4f33254afea8d5a1681e1ffc7f"/>
  <p:tag name="TAG_CONTENT_SUBINDEX" val="2"/>
  <p:tag name="YOO_CHATSHAPE_LINK" val="sp:子标题2"/>
  <p:tag name="KSO_WM_DIAGRAM_VIRTUALLY_FRAME" val="{&quot;height&quot;:390.04503937007877,&quot;left&quot;:54.80992125984252,&quot;top&quot;:124.00149606299212,&quot;width&quot;:864.445905511811}"/>
</p:tagLst>
</file>

<file path=ppt/tags/tag117.xml><?xml version="1.0" encoding="utf-8"?>
<p:tagLst xmlns:p="http://schemas.openxmlformats.org/presentationml/2006/main">
  <p:tag name="YOO_CHATSHAPE_TYPE" val="YOO_CHATSHAPE_CHILDDECORATE"/>
  <p:tag name="TAG_CONTENT_GROUPINDEX" val="2"/>
  <p:tag name="TAG_CONTENT_DIAGRAM_INDEX" val="7add6c4f33254afea8d5a1681e1ffc7f"/>
  <p:tag name="TAG_CONTENT_SUBINDEX" val="2"/>
  <p:tag name="YOO_CHATSHAPE_LINK" val="sp:子标题2"/>
  <p:tag name="KSO_WM_DIAGRAM_VIRTUALLY_FRAME" val="{&quot;height&quot;:390.04503937007877,&quot;left&quot;:54.80992125984252,&quot;top&quot;:124.00149606299212,&quot;width&quot;:864.445905511811}"/>
</p:tagLst>
</file>

<file path=ppt/tags/tag118.xml><?xml version="1.0" encoding="utf-8"?>
<p:tagLst xmlns:p="http://schemas.openxmlformats.org/presentationml/2006/main">
  <p:tag name="YOO_CHATSHAPE_TYPE" val="YOO_CHATSHAPE_CHILDCONTENT"/>
  <p:tag name="TAG_CONTENT_GROUPINDEX" val="2"/>
  <p:tag name="TAG_CONTENT_DIAGRAM_INDEX" val="7add6c4f33254afea8d5a1681e1ffc7f"/>
  <p:tag name="TAG_CONTENT_SUBINDEX" val="2"/>
  <p:tag name="KSO_WM_DIAGRAM_VIRTUALLY_FRAME" val="{&quot;height&quot;:390.04503937007877,&quot;left&quot;:54.80992125984252,&quot;top&quot;:124.00149606299212,&quot;width&quot;:864.445905511811}"/>
</p:tagLst>
</file>

<file path=ppt/tags/tag119.xml><?xml version="1.0" encoding="utf-8"?>
<p:tagLst xmlns:p="http://schemas.openxmlformats.org/presentationml/2006/main">
  <p:tag name="YOO_CHATSHAPE_TYPE" val="YOO_CHATSHAPE_CHILDDECORATE"/>
  <p:tag name="TAG_CONTENT_GROUPINDEX" val="3"/>
  <p:tag name="TAG_CONTENT_DIAGRAM_INDEX" val="7add6c4f33254afea8d5a1681e1ffc7f"/>
  <p:tag name="TAG_CONTENT_SUBINDEX" val="3"/>
  <p:tag name="YOO_CHATSHAPE_LINK" val="sp:子标题3"/>
  <p:tag name="KSO_WM_DIAGRAM_VIRTUALLY_FRAME" val="{&quot;height&quot;:390.04503937007877,&quot;left&quot;:54.80992125984252,&quot;top&quot;:124.00149606299212,&quot;width&quot;:864.445905511811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YOO_CHATSHAPE_TYPE" val="YOO_CHATSHAPE_CHILDTITLE"/>
  <p:tag name="TAG_CONTENT_GROUPINDEX" val="3"/>
  <p:tag name="TAG_CONTENT_DIAGRAM_INDEX" val="7add6c4f33254afea8d5a1681e1ffc7f"/>
  <p:tag name="TAG_CONTENT_SUBINDEX" val="3"/>
  <p:tag name="KSO_WM_DIAGRAM_VIRTUALLY_FRAME" val="{&quot;height&quot;:390.04503937007877,&quot;left&quot;:54.80992125984252,&quot;top&quot;:124.00149606299212,&quot;width&quot;:864.445905511811}"/>
</p:tagLst>
</file>

<file path=ppt/tags/tag121.xml><?xml version="1.0" encoding="utf-8"?>
<p:tagLst xmlns:p="http://schemas.openxmlformats.org/presentationml/2006/main">
  <p:tag name="YOO_CHATSHAPE_TYPE" val="YOO_CHATSHAPE_CHILDDECORATE"/>
  <p:tag name="TAG_CONTENT_GROUPINDEX" val="3"/>
  <p:tag name="TAG_CONTENT_DIAGRAM_INDEX" val="7add6c4f33254afea8d5a1681e1ffc7f"/>
  <p:tag name="TAG_CONTENT_SUBINDEX" val="3"/>
  <p:tag name="YOO_CHATSHAPE_LINK" val="sp:子标题3"/>
  <p:tag name="KSO_WM_DIAGRAM_VIRTUALLY_FRAME" val="{&quot;height&quot;:390.04503937007877,&quot;left&quot;:54.80992125984252,&quot;top&quot;:124.00149606299212,&quot;width&quot;:864.445905511811}"/>
</p:tagLst>
</file>

<file path=ppt/tags/tag122.xml><?xml version="1.0" encoding="utf-8"?>
<p:tagLst xmlns:p="http://schemas.openxmlformats.org/presentationml/2006/main">
  <p:tag name="YOO_CHATSHAPE_TYPE" val="YOO_CHATSHAPE_CHILDCONTENT"/>
  <p:tag name="TAG_CONTENT_GROUPINDEX" val="3"/>
  <p:tag name="TAG_CONTENT_DIAGRAM_INDEX" val="7add6c4f33254afea8d5a1681e1ffc7f"/>
  <p:tag name="TAG_CONTENT_SUBINDEX" val="3"/>
  <p:tag name="KSO_WM_DIAGRAM_VIRTUALLY_FRAME" val="{&quot;height&quot;:390.04503937007877,&quot;left&quot;:54.80992125984252,&quot;top&quot;:124.00149606299212,&quot;width&quot;:864.445905511811}"/>
</p:tagLst>
</file>

<file path=ppt/tags/tag123.xml><?xml version="1.0" encoding="utf-8"?>
<p:tagLst xmlns:p="http://schemas.openxmlformats.org/presentationml/2006/main">
  <p:tag name="YOO_CHATSHAPE_TYPE" val="YOO_CHATSHAPE_CHILDDECORATE"/>
  <p:tag name="TAG_CONTENT_GROUPINDEX" val="3"/>
  <p:tag name="TAG_CONTENT_DIAGRAM_INDEX" val="7add6c4f33254afea8d5a1681e1ffc7f"/>
  <p:tag name="TAG_CONTENT_SUBINDEX" val="3"/>
  <p:tag name="YOO_CHATSHAPE_LINK" val="sp:子标题3"/>
  <p:tag name="KSO_WM_DIAGRAM_VIRTUALLY_FRAME" val="{&quot;height&quot;:390.04503937007877,&quot;left&quot;:54.80992125984252,&quot;top&quot;:124.00149606299212,&quot;width&quot;:864.445905511811}"/>
</p:tagLst>
</file>

<file path=ppt/tags/tag124.xml><?xml version="1.0" encoding="utf-8"?>
<p:tagLst xmlns:p="http://schemas.openxmlformats.org/presentationml/2006/main">
  <p:tag name="YOO_CHATSHAPE_TYPE" val="YOO_CHATSHAPE_CHILDDECORATE"/>
  <p:tag name="TAG_CONTENT_GROUPINDEX" val="4"/>
  <p:tag name="TAG_CONTENT_DIAGRAM_INDEX" val="7add6c4f33254afea8d5a1681e1ffc7f"/>
  <p:tag name="TAG_CONTENT_SUBINDEX" val="4"/>
  <p:tag name="YOO_CHATSHAPE_LINK" val="sp:子标题4"/>
  <p:tag name="KSO_WM_DIAGRAM_VIRTUALLY_FRAME" val="{&quot;height&quot;:390.04503937007877,&quot;left&quot;:54.80992125984252,&quot;top&quot;:124.00149606299212,&quot;width&quot;:864.445905511811}"/>
</p:tagLst>
</file>

<file path=ppt/tags/tag125.xml><?xml version="1.0" encoding="utf-8"?>
<p:tagLst xmlns:p="http://schemas.openxmlformats.org/presentationml/2006/main">
  <p:tag name="YOO_CHATSHAPE_TYPE" val="YOO_CHATSHAPE_CHILDTITLE"/>
  <p:tag name="TAG_CONTENT_GROUPINDEX" val="4"/>
  <p:tag name="TAG_CONTENT_DIAGRAM_INDEX" val="7add6c4f33254afea8d5a1681e1ffc7f"/>
  <p:tag name="TAG_CONTENT_SUBINDEX" val="4"/>
  <p:tag name="KSO_WM_DIAGRAM_VIRTUALLY_FRAME" val="{&quot;height&quot;:390.04503937007877,&quot;left&quot;:54.80992125984252,&quot;top&quot;:124.00149606299212,&quot;width&quot;:864.445905511811}"/>
</p:tagLst>
</file>

<file path=ppt/tags/tag126.xml><?xml version="1.0" encoding="utf-8"?>
<p:tagLst xmlns:p="http://schemas.openxmlformats.org/presentationml/2006/main">
  <p:tag name="YOO_CHATSHAPE_TYPE" val="YOO_CHATSHAPE_CHILDDECORATE"/>
  <p:tag name="TAG_CONTENT_GROUPINDEX" val="4"/>
  <p:tag name="TAG_CONTENT_DIAGRAM_INDEX" val="7add6c4f33254afea8d5a1681e1ffc7f"/>
  <p:tag name="TAG_CONTENT_SUBINDEX" val="4"/>
  <p:tag name="YOO_CHATSHAPE_LINK" val="sp:子标题4"/>
  <p:tag name="KSO_WM_DIAGRAM_VIRTUALLY_FRAME" val="{&quot;height&quot;:390.04503937007877,&quot;left&quot;:54.80992125984252,&quot;top&quot;:124.00149606299212,&quot;width&quot;:864.445905511811}"/>
</p:tagLst>
</file>

<file path=ppt/tags/tag127.xml><?xml version="1.0" encoding="utf-8"?>
<p:tagLst xmlns:p="http://schemas.openxmlformats.org/presentationml/2006/main">
  <p:tag name="YOO_CHATSHAPE_TYPE" val="YOO_CHATSHAPE_CHILDDECORATE"/>
  <p:tag name="TAG_CONTENT_GROUPINDEX" val="4"/>
  <p:tag name="TAG_CONTENT_DIAGRAM_INDEX" val="7add6c4f33254afea8d5a1681e1ffc7f"/>
  <p:tag name="TAG_CONTENT_SUBINDEX" val="4"/>
  <p:tag name="YOO_CHATSHAPE_LINK" val="sp:子标题4"/>
  <p:tag name="KSO_WM_DIAGRAM_VIRTUALLY_FRAME" val="{&quot;height&quot;:390.04503937007877,&quot;left&quot;:54.80992125984252,&quot;top&quot;:124.00149606299212,&quot;width&quot;:864.445905511811}"/>
</p:tagLst>
</file>

<file path=ppt/tags/tag128.xml><?xml version="1.0" encoding="utf-8"?>
<p:tagLst xmlns:p="http://schemas.openxmlformats.org/presentationml/2006/main">
  <p:tag name="YOO_CHATSHAPE_TYPE" val="YOO_CHATSHAPE_TITLE"/>
  <p:tag name="TAG_CONTENT_DIAGRAM_INDEX" val="cb4954624b5e4d55b6f7bb6416b22fcb"/>
</p:tagLst>
</file>

<file path=ppt/tags/tag129.xml><?xml version="1.0" encoding="utf-8"?>
<p:tagLst xmlns:p="http://schemas.openxmlformats.org/presentationml/2006/main">
  <p:tag name="YOO_CHATSHAPE_TYPE" val="YOO_CHATSHAPE_CHILDCONTENT"/>
  <p:tag name="TAG_CONTENT_GROUPINDEX" val="4"/>
  <p:tag name="TAG_CONTENT_DIAGRAM_INDEX" val="7add6c4f33254afea8d5a1681e1ffc7f"/>
  <p:tag name="TAG_CONTENT_SUBINDEX" val="4"/>
  <p:tag name="KSO_WM_DIAGRAM_VIRTUALLY_FRAME" val="{&quot;height&quot;:390.04503937007877,&quot;left&quot;:54.80992125984252,&quot;top&quot;:124.00149606299212,&quot;width&quot;:864.445905511811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TAG_CONTENT_TYPE" val="二级大纲4"/>
  <p:tag name="YOO_CHATPAGE_TYPE" val="YOO_CHATPAGE_MULTCONTENT"/>
  <p:tag name="AIGCCREATORID" val="AIGC生成内容仅供参考-2024/5/26 20:24:42 -2281906"/>
  <p:tag name="KSO_WM_SLIDE_THEME_ID" val="3302748"/>
  <p:tag name="KSO_WM_SLIDE_THEME_NAME" val="清新弥散风主题"/>
  <p:tag name="KSO_WM_SLIDE_TYPE" val="text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36_7*b*1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5"/>
  <p:tag name="KSO_WM_UNIT_TYPE" val="b"/>
  <p:tag name="KSO_WM_UNIT_INDEX" val="1"/>
  <p:tag name="KSO_WM_UNIT_PRESET_TEXT" val="章节副标题"/>
</p:tagLst>
</file>

<file path=ppt/tags/tag132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440eb2b814754a74b53fc73ac67e7e3d"/>
</p:tagLst>
</file>

<file path=ppt/tags/tag133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1.0"/>
  <p:tag name="KSO_WM_BEAUTIFY_FLAG" val="#wm#"/>
  <p:tag name="KSO_WM_UNIT_CONTENT_GROUP_TYPE" val="contentchip"/>
  <p:tag name="KSO_WM_UNIT_PRESET_TEXT" val="PART-01"/>
</p:tagLst>
</file>

<file path=ppt/tags/tag1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135.xml><?xml version="1.0" encoding="utf-8"?>
<p:tagLst xmlns:p="http://schemas.openxmlformats.org/presentationml/2006/main">
  <p:tag name="YOO_CHATPAGE_TYPE" val="YOO_CHATPAGE_CHATPER"/>
  <p:tag name="AIGCCREATORID" val="AIGC生成内容仅供参考-2024/5/26 20:24:42 -2281906"/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清新弥散风主题"/>
</p:tagLst>
</file>

<file path=ppt/tags/tag136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2*a*1"/>
  <p:tag name="KSO_WM_TEMPLATE_CATEGORY" val="custom"/>
  <p:tag name="KSO_WM_TEMPLATE_INDEX" val="20230259"/>
  <p:tag name="KSO_WM_UNIT_LAYERLEVEL" val="1"/>
  <p:tag name="KSO_WM_TAG_VERSION" val="1.0"/>
  <p:tag name="KSO_WM_BEAUTIFY_FLAG" val="#wm#"/>
  <p:tag name="KSO_WM_DIAGRAM_GROUP_CODE" val="l1-1"/>
  <p:tag name="KSO_WM_UNIT_PRESET_TEXT" val="CONTENT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259_2*l_h_i*1_1_1"/>
  <p:tag name="KSO_WM_TEMPLATE_CATEGORY" val="custom"/>
  <p:tag name="KSO_WM_TEMPLATE_INDEX" val="20230259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1"/>
  <p:tag name="KSO_WM_DIAGRAM_MAX_ITEMCNT" val="6"/>
  <p:tag name="KSO_WM_DIAGRAM_MIN_ITEMCNT" val="2"/>
  <p:tag name="KSO_WM_DIAGRAM_VIRTUALLY_FRAME" val="{&quot;height&quot;:279.75,&quot;left&quot;:27.05,&quot;top&quot;:177.6,&quot;width&quot;: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59"/>
  <p:tag name="KSO_WM_UNIT_LAYERLEVEL" val="1_1_1"/>
  <p:tag name="KSO_WM_TAG_VERSION" val="1.0"/>
  <p:tag name="KSO_WM_BEAUTIFY_FLAG" val="#wm#"/>
  <p:tag name="KSO_WM_DIAGRAM_GROUP_CODE" val="l1-1"/>
  <p:tag name="KSO_WM_UNIT_VALUE" val="64"/>
  <p:tag name="KSO_WM_UNIT_TYPE" val="l_h_a"/>
  <p:tag name="KSO_WM_UNIT_ID" val="custom20230259_2*l_h_a*1_1_1"/>
  <p:tag name="KSO_WM_DIAGRAM_VERSION" val="3"/>
  <p:tag name="KSO_WM_UNIT_PRESET_TEXT" val="添加目录标题"/>
  <p:tag name="KSO_WM_DIAGRAM_MAX_ITEMCNT" val="6"/>
  <p:tag name="KSO_WM_DIAGRAM_MIN_ITEMCNT" val="2"/>
  <p:tag name="KSO_WM_DIAGRAM_VIRTUALLY_FRAME" val="{&quot;height&quot;:279.75,&quot;left&quot;:27.05,&quot;top&quot;:177.6,&quot;width&quot;: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2*l_h_i*1_1_2"/>
  <p:tag name="KSO_WM_TEMPLATE_CATEGORY" val="custom"/>
  <p:tag name="KSO_WM_TEMPLATE_INDEX" val="20230259"/>
  <p:tag name="KSO_WM_UNIT_LAYERLEVEL" val="1_1_1"/>
  <p:tag name="KSO_WM_TAG_VERSION" val="1.0"/>
  <p:tag name="KSO_WM_DIAGRAM_GROUP_CODE" val="l1-1"/>
  <p:tag name="KSO_WM_UNIT_TYPE" val="l_h_i"/>
  <p:tag name="KSO_WM_UNIT_INDEX" val="1_1_2"/>
  <p:tag name="KSO_WM_DIAGRAM_VERSION" val="3"/>
  <p:tag name="KSO_WM_DIAGRAM_MAX_ITEMCNT" val="6"/>
  <p:tag name="KSO_WM_DIAGRAM_MIN_ITEMCNT" val="2"/>
  <p:tag name="KSO_WM_DIAGRAM_VIRTUALLY_FRAME" val="{&quot;height&quot;:279.75,&quot;left&quot;:27.05,&quot;top&quot;:177.6,&quot;width&quot;:906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UNIT_TYPE" val="i"/>
  <p:tag name="KSO_WM_UNIT_INDEX" val="1"/>
</p:tagLst>
</file>

<file path=ppt/tags/tag1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2*l_h_i*1_2_1"/>
  <p:tag name="KSO_WM_TEMPLATE_CATEGORY" val="custom"/>
  <p:tag name="KSO_WM_TEMPLATE_INDEX" val="20230259"/>
  <p:tag name="KSO_WM_UNIT_LAYERLEVEL" val="1_1_1"/>
  <p:tag name="KSO_WM_TAG_VERSION" val="1.0"/>
  <p:tag name="KSO_WM_DIAGRAM_GROUP_CODE" val="l1-1"/>
  <p:tag name="KSO_WM_UNIT_TYPE" val="l_h_i"/>
  <p:tag name="KSO_WM_UNIT_INDEX" val="1_2_1"/>
  <p:tag name="KSO_WM_DIAGRAM_VERSION" val="3"/>
  <p:tag name="KSO_WM_DIAGRAM_MAX_ITEMCNT" val="6"/>
  <p:tag name="KSO_WM_DIAGRAM_MIN_ITEMCNT" val="2"/>
  <p:tag name="KSO_WM_DIAGRAM_VIRTUALLY_FRAME" val="{&quot;height&quot;:279.75,&quot;left&quot;:27.05,&quot;top&quot;:177.6,&quot;width&quot;:906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59_2*l_h_i*1_2_2"/>
  <p:tag name="KSO_WM_TEMPLATE_CATEGORY" val="custom"/>
  <p:tag name="KSO_WM_TEMPLATE_INDEX" val="20230259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2"/>
  <p:tag name="KSO_WM_DIAGRAM_MAX_ITEMCNT" val="6"/>
  <p:tag name="KSO_WM_DIAGRAM_MIN_ITEMCNT" val="2"/>
  <p:tag name="KSO_WM_DIAGRAM_VIRTUALLY_FRAME" val="{&quot;height&quot;:279.75,&quot;left&quot;:27.05,&quot;top&quot;:177.6,&quot;width&quot;: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59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259_2*l_h_a*1_2_1"/>
  <p:tag name="KSO_WM_DIAGRAM_VERSION" val="3"/>
  <p:tag name="KSO_WM_UNIT_PRESET_TEXT" val="添加目录标题"/>
  <p:tag name="KSO_WM_DIAGRAM_MAX_ITEMCNT" val="6"/>
  <p:tag name="KSO_WM_DIAGRAM_MIN_ITEMCNT" val="2"/>
  <p:tag name="KSO_WM_DIAGRAM_VIRTUALLY_FRAME" val="{&quot;height&quot;:279.75,&quot;left&quot;:27.05,&quot;top&quot;:177.6,&quot;width&quot;: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3.xml><?xml version="1.0" encoding="utf-8"?>
<p:tagLst xmlns:p="http://schemas.openxmlformats.org/presentationml/2006/main">
  <p:tag name="YOO_CHATPAGE_TYPE" val="YOO_CHATPAGE_CATLOG"/>
  <p:tag name="AIGCCREATORID" val="AIGC生成内容仅供参考-2024/5/26 20:24:42 -2281906"/>
  <p:tag name="KSO_WM_SLIDE_ID" val="custom20230259_2"/>
  <p:tag name="KSO_WM_TEMPLATE_SUBCATEGORY" val="29"/>
  <p:tag name="KSO_WM_TEMPLATE_MASTER_TYPE" val="0"/>
  <p:tag name="KSO_WM_TEMPLATE_COLOR_TYPE" val="0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30259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THEME_ID" val="3302748"/>
  <p:tag name="KSO_WM_SLIDE_THEME_NAME" val="清新弥散风主题"/>
</p:tagLst>
</file>

<file path=ppt/tags/tag144.xml><?xml version="1.0" encoding="utf-8"?>
<p:tagLst xmlns:p="http://schemas.openxmlformats.org/presentationml/2006/main">
  <p:tag name="YOO_CHATSHAPE_TYPE" val="YOO_CHATSHAPE_HIDDEN"/>
  <p:tag name="TAG_CONTENT_DIAGRAM_INDEX" val="440eb2b814754a74b53fc73ac67e7e3d"/>
  <p:tag name="TAG_CONTENT_SUBINDEX" val="1"/>
</p:tagLst>
</file>

<file path=ppt/tags/tag14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BEAUTIFY_FLAG" val=""/>
  <p:tag name="TAG_CHATSHAPE_IMAGE_FILE" val="C:\Users\dell\AppData\Roaming\BIYOO\temp\4425dc84474a4de1b4920004e05e50e2.png"/>
  <p:tag name="TAG_CHATSHAPE_IMAGE_URL" val="https://image.yoojober.com/ppt-illustration/AM/e000f094-08f3-11ee-ba2f-b42e99e89dc7.png"/>
  <p:tag name="YOO_CHATSHAPE_TYPE" val="YOO_CHATSHAPE_IMAGE"/>
  <p:tag name="TAG_CONTENT_DIAGRAM_INDEX" val="440eb2b814754a74b53fc73ac67e7e3d"/>
  <p:tag name="TAG_CONTENT_SUBINDEX" val="2"/>
</p:tagLst>
</file>

<file path=ppt/tags/tag14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BEAUTIFY_FLAG" val=""/>
  <p:tag name="TAG_CHATSHAPE_IMAGE_FILE" val="C:\Users\dell\AppData\Roaming\BIYOO\temp\fcc0130db73949abb8707c16b4eaab31.png"/>
  <p:tag name="YOO_CHATSHAPE_TYPE" val="YOO_CHATSHAPE_IMAGE"/>
  <p:tag name="TAG_CONTENT_DIAGRAM_INDEX" val="440eb2b814754a74b53fc73ac67e7e3d"/>
  <p:tag name="TAG_CONTENT_SUBINDEX" val="1"/>
</p:tagLst>
</file>

<file path=ppt/tags/tag147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440eb2b814754a74b53fc73ac67e7e3d"/>
</p:tagLst>
</file>

<file path=ppt/tags/tag148.xml><?xml version="1.0" encoding="utf-8"?>
<p:tagLst xmlns:p="http://schemas.openxmlformats.org/presentationml/2006/main">
  <p:tag name="KSO_WM_BEAUTIFY_FLAG" val=""/>
  <p:tag name="YOO_CHATSHAPE_TYPE" val="YOO_CHATSHAPE_CONTENT"/>
  <p:tag name="TAG_CONTENT_DIAGRAM_INDEX" val="440eb2b814754a74b53fc73ac67e7e3d"/>
</p:tagLst>
</file>

<file path=ppt/tags/tag149.xml><?xml version="1.0" encoding="utf-8"?>
<p:tagLst xmlns:p="http://schemas.openxmlformats.org/presentationml/2006/main">
  <p:tag name="YOO_CHAT_DIAGRAM_TYPE" val="YOO_CHAT_DIAGRAM_TEXTSHAPE"/>
  <p:tag name="YOO_CHAT_DIAGRAM_LINKSHAPE" val="4"/>
</p:tagLst>
</file>

<file path=ppt/tags/tag1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150.xml><?xml version="1.0" encoding="utf-8"?>
<p:tagLst xmlns:p="http://schemas.openxmlformats.org/presentationml/2006/main">
  <p:tag name="YOO_CHAT_DIAGRAM_TYPE" val="YOO_CHAT_DIAGRAM_TEXTSHAPE"/>
  <p:tag name="YOO_CHAT_DIAGRAM_LINKSHAPE" val="4"/>
</p:tagLst>
</file>

<file path=ppt/tags/tag151.xml><?xml version="1.0" encoding="utf-8"?>
<p:tagLst xmlns:p="http://schemas.openxmlformats.org/presentationml/2006/main">
  <p:tag name="YOO_CHAT_DIAGRAM_TYPE" val="YOO_CHAT_DIAGRAM_TEXTSHAPE"/>
  <p:tag name="YOO_CHAT_DIAGRAM_LINKSHAPE" val="4"/>
</p:tagLst>
</file>

<file path=ppt/tags/tag152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23f1accd3ca844dca7fe89363f35ccc5"/>
</p:tagLst>
</file>

<file path=ppt/tags/tag153.xml><?xml version="1.0" encoding="utf-8"?>
<p:tagLst xmlns:p="http://schemas.openxmlformats.org/presentationml/2006/main">
  <p:tag name="TAG_CONTENT_TYPE" val="1标题1内容2图"/>
  <p:tag name="YOO_CHATPAGE_TYPE" val="YOO_CHATPAGE_CONTENT"/>
  <p:tag name="YOO_CHATPPT_CONTENT" val="1"/>
  <p:tag name="AIGCCREATORID" val="AIGC生成内容仅供参考-2024/5/26 20:24:42 -2281906"/>
  <p:tag name="KSO_WM_SLIDE_THEME_ID" val="3302748"/>
  <p:tag name="KSO_WM_SLIDE_THEME_NAME" val="清新弥散风主题"/>
  <p:tag name="KSO_WM_SLIDE_TYPE" val="text"/>
</p:tagLst>
</file>

<file path=ppt/tags/tag154.xml><?xml version="1.0" encoding="utf-8"?>
<p:tagLst xmlns:p="http://schemas.openxmlformats.org/presentationml/2006/main">
  <p:tag name="YOO_CHATSHAPE_TYPE" val="YOO_CHATSHAPE_MASK"/>
  <p:tag name="TAG_CONTENT_DIAGRAM_INDEX" val="23f1accd3ca844dca7fe89363f35ccc5"/>
</p:tagLst>
</file>

<file path=ppt/tags/tag155.xml><?xml version="1.0" encoding="utf-8"?>
<p:tagLst xmlns:p="http://schemas.openxmlformats.org/presentationml/2006/main">
  <p:tag name="YOO_CHATSHAPE_TYPE" val="YOO_CHATSHAPE_CHILDDECORATE"/>
  <p:tag name="TAG_CONTENT_GROUPINDEX" val="1"/>
  <p:tag name="TAG_CONTENT_DIAGRAM_INDEX" val="c444e8764c2d46cabc3d4110bd55d805"/>
  <p:tag name="TAG_CONTENT_SUBINDEX" val="1"/>
  <p:tag name="YOO_CHATSHAPE_LINK" val="sp:子标题1"/>
  <p:tag name="KSO_WM_DIAGRAM_VIRTUALLY_FRAME" val="{&quot;height&quot;:357.60149606299217,&quot;left&quot;:41.205196850393705,&quot;top&quot;:124.84125984251969,&quot;width&quot;:871.8826771653545}"/>
</p:tagLst>
</file>

<file path=ppt/tags/tag156.xml><?xml version="1.0" encoding="utf-8"?>
<p:tagLst xmlns:p="http://schemas.openxmlformats.org/presentationml/2006/main">
  <p:tag name="YOO_CHATSHAPE_TYPE" val="YOO_CHATSHAPE_CHILDDECORATE"/>
  <p:tag name="TAG_CONTENT_GROUPINDEX" val="3"/>
  <p:tag name="TAG_CONTENT_DIAGRAM_INDEX" val="c444e8764c2d46cabc3d4110bd55d805"/>
  <p:tag name="TAG_CONTENT_SUBINDEX" val="3"/>
  <p:tag name="YOO_CHATSHAPE_LINK" val="sp:子标题3"/>
  <p:tag name="KSO_WM_DIAGRAM_VIRTUALLY_FRAME" val="{&quot;height&quot;:357.60149606299217,&quot;left&quot;:41.205196850393705,&quot;top&quot;:124.84125984251969,&quot;width&quot;:871.8826771653545}"/>
</p:tagLst>
</file>

<file path=ppt/tags/tag157.xml><?xml version="1.0" encoding="utf-8"?>
<p:tagLst xmlns:p="http://schemas.openxmlformats.org/presentationml/2006/main">
  <p:tag name="YOO_CHATSHAPE_TYPE" val="YOO_CHATSHAPE_CHILDDECORATE"/>
  <p:tag name="TAG_CONTENT_GROUPINDEX" val="2"/>
  <p:tag name="TAG_CONTENT_DIAGRAM_INDEX" val="c444e8764c2d46cabc3d4110bd55d805"/>
  <p:tag name="TAG_CONTENT_SUBINDEX" val="2"/>
  <p:tag name="YOO_CHATSHAPE_LINK" val="sp:子标题2"/>
  <p:tag name="KSO_WM_DIAGRAM_VIRTUALLY_FRAME" val="{&quot;height&quot;:357.60149606299217,&quot;left&quot;:41.205196850393705,&quot;top&quot;:124.84125984251969,&quot;width&quot;:871.8826771653545}"/>
</p:tagLst>
</file>

<file path=ppt/tags/tag158.xml><?xml version="1.0" encoding="utf-8"?>
<p:tagLst xmlns:p="http://schemas.openxmlformats.org/presentationml/2006/main">
  <p:tag name="YOO_CHATSHAPE_TYPE" val="YOO_CHATSHAPE_CHILDDECORATE"/>
  <p:tag name="TAG_CONTENT_GROUPINDEX" val="4"/>
  <p:tag name="TAG_CONTENT_DIAGRAM_INDEX" val="c444e8764c2d46cabc3d4110bd55d805"/>
  <p:tag name="TAG_CONTENT_SUBINDEX" val="4"/>
  <p:tag name="YOO_CHATSHAPE_LINK" val="sp:子标题4"/>
  <p:tag name="KSO_WM_DIAGRAM_VIRTUALLY_FRAME" val="{&quot;height&quot;:357.60149606299217,&quot;left&quot;:41.205196850393705,&quot;top&quot;:124.84125984251969,&quot;width&quot;:871.8826771653545}"/>
</p:tagLst>
</file>

<file path=ppt/tags/tag159.xml><?xml version="1.0" encoding="utf-8"?>
<p:tagLst xmlns:p="http://schemas.openxmlformats.org/presentationml/2006/main">
  <p:tag name="YOO_CHATSHAPE_TYPE" val="YOO_CHATSHAPE_DECORATION"/>
  <p:tag name="TAG_CONTENT_DIAGRAM_INDEX" val="c444e8764c2d46cabc3d4110bd55d805"/>
  <p:tag name="KSO_WM_DIAGRAM_VIRTUALLY_FRAME" val="{&quot;height&quot;:357.60149606299217,&quot;left&quot;:41.205196850393705,&quot;top&quot;:124.84125984251969,&quot;width&quot;:871.8826771653545}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160.xml><?xml version="1.0" encoding="utf-8"?>
<p:tagLst xmlns:p="http://schemas.openxmlformats.org/presentationml/2006/main">
  <p:tag name="KSO_WM_DIAGRAM_VIRTUALLY_FRAME" val="{&quot;height&quot;:357.60149606299217,&quot;left&quot;:41.205196850393705,&quot;top&quot;:124.84125984251969,&quot;width&quot;:871.8826771653545}"/>
</p:tagLst>
</file>

<file path=ppt/tags/tag161.xml><?xml version="1.0" encoding="utf-8"?>
<p:tagLst xmlns:p="http://schemas.openxmlformats.org/presentationml/2006/main">
  <p:tag name="KSO_WM_DIAGRAM_VIRTUALLY_FRAME" val="{&quot;height&quot;:357.60149606299217,&quot;left&quot;:41.205196850393705,&quot;top&quot;:124.84125984251969,&quot;width&quot;:871.8826771653545}"/>
</p:tagLst>
</file>

<file path=ppt/tags/tag162.xml><?xml version="1.0" encoding="utf-8"?>
<p:tagLst xmlns:p="http://schemas.openxmlformats.org/presentationml/2006/main">
  <p:tag name="YOO_CHATSHAPE_TYPE" val="YOO_CHATSHAPE_CHILDDECORATE"/>
  <p:tag name="TAG_CONTENT_GROUPINDEX" val="1"/>
  <p:tag name="TAG_CONTENT_DIAGRAM_INDEX" val="c444e8764c2d46cabc3d4110bd55d805"/>
  <p:tag name="TAG_CONTENT_SUBINDEX" val="1"/>
  <p:tag name="YOO_CHATSHAPE_LINK" val="sp:子标题1"/>
  <p:tag name="KSO_WM_DIAGRAM_VIRTUALLY_FRAME" val="{&quot;height&quot;:357.60149606299217,&quot;left&quot;:41.205196850393705,&quot;top&quot;:124.84125984251969,&quot;width&quot;:871.8826771653545}"/>
</p:tagLst>
</file>

<file path=ppt/tags/tag163.xml><?xml version="1.0" encoding="utf-8"?>
<p:tagLst xmlns:p="http://schemas.openxmlformats.org/presentationml/2006/main">
  <p:tag name="YOO_CHATSHAPE_TYPE" val="YOO_CHATSHAPE_CHILDDECORATE"/>
  <p:tag name="TAG_CONTENT_GROUPINDEX" val="2"/>
  <p:tag name="TAG_CONTENT_DIAGRAM_INDEX" val="c444e8764c2d46cabc3d4110bd55d805"/>
  <p:tag name="TAG_CONTENT_SUBINDEX" val="2"/>
  <p:tag name="YOO_CHATSHAPE_LINK" val="sp:子标题2"/>
  <p:tag name="KSO_WM_DIAGRAM_VIRTUALLY_FRAME" val="{&quot;height&quot;:357.60149606299217,&quot;left&quot;:41.205196850393705,&quot;top&quot;:124.84125984251969,&quot;width&quot;:871.8826771653545}"/>
</p:tagLst>
</file>

<file path=ppt/tags/tag164.xml><?xml version="1.0" encoding="utf-8"?>
<p:tagLst xmlns:p="http://schemas.openxmlformats.org/presentationml/2006/main">
  <p:tag name="YOO_CHATSHAPE_TYPE" val="YOO_CHATSHAPE_CHILDDECORATE"/>
  <p:tag name="TAG_CONTENT_GROUPINDEX" val="3"/>
  <p:tag name="TAG_CONTENT_DIAGRAM_INDEX" val="c444e8764c2d46cabc3d4110bd55d805"/>
  <p:tag name="TAG_CONTENT_SUBINDEX" val="3"/>
  <p:tag name="YOO_CHATSHAPE_LINK" val="sp:子标题3"/>
  <p:tag name="KSO_WM_DIAGRAM_VIRTUALLY_FRAME" val="{&quot;height&quot;:357.60149606299217,&quot;left&quot;:41.205196850393705,&quot;top&quot;:124.84125984251969,&quot;width&quot;:871.8826771653545}"/>
</p:tagLst>
</file>

<file path=ppt/tags/tag165.xml><?xml version="1.0" encoding="utf-8"?>
<p:tagLst xmlns:p="http://schemas.openxmlformats.org/presentationml/2006/main">
  <p:tag name="YOO_CHATSHAPE_TYPE" val="YOO_CHATSHAPE_CHILDDECORATE"/>
  <p:tag name="TAG_CONTENT_GROUPINDEX" val="4"/>
  <p:tag name="TAG_CONTENT_DIAGRAM_INDEX" val="c444e8764c2d46cabc3d4110bd55d805"/>
  <p:tag name="TAG_CONTENT_SUBINDEX" val="4"/>
  <p:tag name="YOO_CHATSHAPE_LINK" val="sp:子标题4"/>
  <p:tag name="KSO_WM_DIAGRAM_VIRTUALLY_FRAME" val="{&quot;height&quot;:357.60149606299217,&quot;left&quot;:41.205196850393705,&quot;top&quot;:124.84125984251969,&quot;width&quot;:871.8826771653545}"/>
</p:tagLst>
</file>

<file path=ppt/tags/tag166.xml><?xml version="1.0" encoding="utf-8"?>
<p:tagLst xmlns:p="http://schemas.openxmlformats.org/presentationml/2006/main">
  <p:tag name="YOO_CHATSHAPE_TYPE" val="YOO_CHATSHAPE_CHILDCONTENT"/>
  <p:tag name="TAG_CONTENT_GROUPINDEX" val="1"/>
  <p:tag name="TAG_CONTENT_DIAGRAM_INDEX" val="c444e8764c2d46cabc3d4110bd55d805"/>
  <p:tag name="TAG_CONTENT_SUBINDEX" val="1"/>
  <p:tag name="KSO_WM_DIAGRAM_VIRTUALLY_FRAME" val="{&quot;height&quot;:357.60149606299217,&quot;left&quot;:41.205196850393705,&quot;top&quot;:124.84125984251969,&quot;width&quot;:871.8826771653545}"/>
</p:tagLst>
</file>

<file path=ppt/tags/tag167.xml><?xml version="1.0" encoding="utf-8"?>
<p:tagLst xmlns:p="http://schemas.openxmlformats.org/presentationml/2006/main">
  <p:tag name="YOO_CHATSHAPE_TYPE" val="YOO_CHATSHAPE_CHILDCONTENT"/>
  <p:tag name="TAG_CONTENT_GROUPINDEX" val="2"/>
  <p:tag name="TAG_CONTENT_DIAGRAM_INDEX" val="c444e8764c2d46cabc3d4110bd55d805"/>
  <p:tag name="TAG_CONTENT_SUBINDEX" val="2"/>
  <p:tag name="KSO_WM_DIAGRAM_VIRTUALLY_FRAME" val="{&quot;height&quot;:357.60149606299217,&quot;left&quot;:41.205196850393705,&quot;top&quot;:124.84125984251969,&quot;width&quot;:871.8826771653545}"/>
</p:tagLst>
</file>

<file path=ppt/tags/tag168.xml><?xml version="1.0" encoding="utf-8"?>
<p:tagLst xmlns:p="http://schemas.openxmlformats.org/presentationml/2006/main">
  <p:tag name="YOO_CHATSHAPE_TYPE" val="YOO_CHATSHAPE_CHILDCONTENT"/>
  <p:tag name="TAG_CONTENT_GROUPINDEX" val="3"/>
  <p:tag name="TAG_CONTENT_DIAGRAM_INDEX" val="c444e8764c2d46cabc3d4110bd55d805"/>
  <p:tag name="TAG_CONTENT_SUBINDEX" val="3"/>
  <p:tag name="KSO_WM_DIAGRAM_VIRTUALLY_FRAME" val="{&quot;height&quot;:357.60149606299217,&quot;left&quot;:41.205196850393705,&quot;top&quot;:124.84125984251969,&quot;width&quot;:871.8826771653545}"/>
</p:tagLst>
</file>

<file path=ppt/tags/tag169.xml><?xml version="1.0" encoding="utf-8"?>
<p:tagLst xmlns:p="http://schemas.openxmlformats.org/presentationml/2006/main">
  <p:tag name="YOO_CHATSHAPE_TYPE" val="YOO_CHATSHAPE_CHILDCONTENT"/>
  <p:tag name="TAG_CONTENT_GROUPINDEX" val="4"/>
  <p:tag name="TAG_CONTENT_DIAGRAM_INDEX" val="c444e8764c2d46cabc3d4110bd55d805"/>
  <p:tag name="TAG_CONTENT_SUBINDEX" val="4"/>
  <p:tag name="KSO_WM_DIAGRAM_VIRTUALLY_FRAME" val="{&quot;height&quot;:357.60149606299217,&quot;left&quot;:41.205196850393705,&quot;top&quot;:124.84125984251969,&quot;width&quot;:871.8826771653545}"/>
</p:tagLst>
</file>

<file path=ppt/tags/tag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1.0"/>
  <p:tag name="KSO_WM_UNIT_TYPE" val="i"/>
  <p:tag name="KSO_WM_UNIT_INDEX" val="2"/>
</p:tagLst>
</file>

<file path=ppt/tags/tag170.xml><?xml version="1.0" encoding="utf-8"?>
<p:tagLst xmlns:p="http://schemas.openxmlformats.org/presentationml/2006/main">
  <p:tag name="YOO_CHATSHAPE_TYPE" val="YOO_CHATSHAPE_CHILDTITLE"/>
  <p:tag name="TAG_CONTENT_GROUPINDEX" val="1"/>
  <p:tag name="TAG_CONTENT_DIAGRAM_INDEX" val="c444e8764c2d46cabc3d4110bd55d805"/>
  <p:tag name="TAG_CONTENT_SUBINDEX" val="1"/>
  <p:tag name="KSO_WM_DIAGRAM_VIRTUALLY_FRAME" val="{&quot;height&quot;:357.60149606299217,&quot;left&quot;:41.205196850393705,&quot;top&quot;:124.84125984251969,&quot;width&quot;:871.8826771653545}"/>
</p:tagLst>
</file>

<file path=ppt/tags/tag171.xml><?xml version="1.0" encoding="utf-8"?>
<p:tagLst xmlns:p="http://schemas.openxmlformats.org/presentationml/2006/main">
  <p:tag name="YOO_CHATSHAPE_TYPE" val="YOO_CHATSHAPE_CHILDTITLE"/>
  <p:tag name="TAG_CONTENT_GROUPINDEX" val="2"/>
  <p:tag name="TAG_CONTENT_DIAGRAM_INDEX" val="c444e8764c2d46cabc3d4110bd55d805"/>
  <p:tag name="TAG_CONTENT_SUBINDEX" val="2"/>
  <p:tag name="KSO_WM_DIAGRAM_VIRTUALLY_FRAME" val="{&quot;height&quot;:357.60149606299217,&quot;left&quot;:41.205196850393705,&quot;top&quot;:124.84125984251969,&quot;width&quot;:871.8826771653545}"/>
</p:tagLst>
</file>

<file path=ppt/tags/tag172.xml><?xml version="1.0" encoding="utf-8"?>
<p:tagLst xmlns:p="http://schemas.openxmlformats.org/presentationml/2006/main">
  <p:tag name="YOO_CHATSHAPE_TYPE" val="YOO_CHATSHAPE_CHILDTITLE"/>
  <p:tag name="TAG_CONTENT_GROUPINDEX" val="3"/>
  <p:tag name="TAG_CONTENT_DIAGRAM_INDEX" val="c444e8764c2d46cabc3d4110bd55d805"/>
  <p:tag name="TAG_CONTENT_SUBINDEX" val="3"/>
  <p:tag name="KSO_WM_DIAGRAM_VIRTUALLY_FRAME" val="{&quot;height&quot;:357.60149606299217,&quot;left&quot;:41.205196850393705,&quot;top&quot;:124.84125984251969,&quot;width&quot;:871.8826771653545}"/>
</p:tagLst>
</file>

<file path=ppt/tags/tag173.xml><?xml version="1.0" encoding="utf-8"?>
<p:tagLst xmlns:p="http://schemas.openxmlformats.org/presentationml/2006/main">
  <p:tag name="YOO_CHATSHAPE_TYPE" val="YOO_CHATSHAPE_CHILDTITLE"/>
  <p:tag name="TAG_CONTENT_GROUPINDEX" val="4"/>
  <p:tag name="TAG_CONTENT_DIAGRAM_INDEX" val="c444e8764c2d46cabc3d4110bd55d805"/>
  <p:tag name="TAG_CONTENT_SUBINDEX" val="4"/>
  <p:tag name="KSO_WM_DIAGRAM_VIRTUALLY_FRAME" val="{&quot;height&quot;:357.60149606299217,&quot;left&quot;:41.205196850393705,&quot;top&quot;:124.84125984251969,&quot;width&quot;:871.8826771653545}"/>
</p:tagLst>
</file>

<file path=ppt/tags/tag174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23f1accd3ca844dca7fe89363f35ccc5"/>
</p:tagLst>
</file>

<file path=ppt/tags/tag175.xml><?xml version="1.0" encoding="utf-8"?>
<p:tagLst xmlns:p="http://schemas.openxmlformats.org/presentationml/2006/main">
  <p:tag name="TAG_CONTENT_TYPE" val="二级大纲4"/>
  <p:tag name="YOO_CHATPAGE_TYPE" val="YOO_CHATPAGE_MULTCONTENT"/>
  <p:tag name="AIGCCREATORID" val="AIGC生成内容仅供参考-2024/5/26 20:24:42 -2281906"/>
  <p:tag name="KSO_WM_SLIDE_THEME_ID" val="3302748"/>
  <p:tag name="KSO_WM_SLIDE_THEME_NAME" val="清新弥散风主题"/>
  <p:tag name="KSO_WM_SLIDE_TYPE" val="text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177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1.0"/>
  <p:tag name="KSO_WM_BEAUTIFY_FLAG" val="#wm#"/>
  <p:tag name="KSO_WM_UNIT_CONTENT_GROUP_TYPE" val="contentchip"/>
  <p:tag name="KSO_WM_UNIT_PRESET_TEXT" val="PART-03"/>
</p:tagLst>
</file>

<file path=ppt/tags/tag178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7a67bbdde69e4f1088160c026b112e89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36_7*b*1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5"/>
  <p:tag name="KSO_WM_UNIT_TYPE" val="b"/>
  <p:tag name="KSO_WM_UNIT_INDEX" val="1"/>
  <p:tag name="KSO_WM_UNIT_PRESET_TEXT" val="章节副标题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YOO_CHATPAGE_TYPE" val="YOO_CHATPAGE_CHATPER"/>
  <p:tag name="AIGCCREATORID" val="AIGC生成内容仅供参考-2024/5/26 20:24:42 -2281906"/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清新弥散风主题"/>
</p:tagLst>
</file>

<file path=ppt/tags/tag181.xml><?xml version="1.0" encoding="utf-8"?>
<p:tagLst xmlns:p="http://schemas.openxmlformats.org/presentationml/2006/main">
  <p:tag name="YOO_CHATSHAPE_TYPE" val="YOO_CHATSHAPE_DECORATION"/>
  <p:tag name="TAG_CONTENT_DIAGRAM_INDEX" val="5c193f9a7e5148db819b09e4fef09da8"/>
  <p:tag name="KSO_WM_DIAGRAM_VIRTUALLY_FRAME" val="{&quot;height&quot;:388.50362204724405,&quot;left&quot;:43.83937007874015,&quot;top&quot;:104.15,&quot;width&quot;:859.7418897637796}"/>
</p:tagLst>
</file>

<file path=ppt/tags/tag182.xml><?xml version="1.0" encoding="utf-8"?>
<p:tagLst xmlns:p="http://schemas.openxmlformats.org/presentationml/2006/main">
  <p:tag name="YOO_CHATSHAPE_TYPE" val="YOO_CHATSHAPE_CHILDDECORATE"/>
  <p:tag name="TAG_CONTENT_GROUPINDEX" val="1"/>
  <p:tag name="TAG_CONTENT_DIAGRAM_INDEX" val="5c193f9a7e5148db819b09e4fef09da8"/>
  <p:tag name="TAG_CONTENT_SUBINDEX" val="1"/>
  <p:tag name="YOO_CHATSHAPE_LINK" val="sp:子标题1"/>
  <p:tag name="KSO_WM_DIAGRAM_VIRTUALLY_FRAME" val="{&quot;height&quot;:388.50362204724405,&quot;left&quot;:43.83937007874015,&quot;top&quot;:104.15,&quot;width&quot;:859.7418897637796}"/>
</p:tagLst>
</file>

<file path=ppt/tags/tag183.xml><?xml version="1.0" encoding="utf-8"?>
<p:tagLst xmlns:p="http://schemas.openxmlformats.org/presentationml/2006/main">
  <p:tag name="YOO_CHATSHAPE_TYPE" val="YOO_CHATSHAPE_CHILDDECORATE"/>
  <p:tag name="TAG_CONTENT_GROUPINDEX" val="2"/>
  <p:tag name="TAG_CONTENT_DIAGRAM_INDEX" val="5c193f9a7e5148db819b09e4fef09da8"/>
  <p:tag name="TAG_CONTENT_SUBINDEX" val="2"/>
  <p:tag name="YOO_CHATSHAPE_LINK" val="sp:子标题2"/>
  <p:tag name="KSO_WM_DIAGRAM_VIRTUALLY_FRAME" val="{&quot;height&quot;:388.50362204724405,&quot;left&quot;:43.83937007874015,&quot;top&quot;:104.15,&quot;width&quot;:859.7418897637796}"/>
</p:tagLst>
</file>

<file path=ppt/tags/tag184.xml><?xml version="1.0" encoding="utf-8"?>
<p:tagLst xmlns:p="http://schemas.openxmlformats.org/presentationml/2006/main">
  <p:tag name="YOO_CHATSHAPE_TYPE" val="YOO_CHATSHAPE_CHILDDECORATE"/>
  <p:tag name="TAG_CONTENT_GROUPINDEX" val="3"/>
  <p:tag name="TAG_CONTENT_DIAGRAM_INDEX" val="5c193f9a7e5148db819b09e4fef09da8"/>
  <p:tag name="TAG_CONTENT_SUBINDEX" val="3"/>
  <p:tag name="YOO_CHATSHAPE_LINK" val="sp:子标题3"/>
  <p:tag name="KSO_WM_DIAGRAM_VIRTUALLY_FRAME" val="{&quot;height&quot;:388.50362204724405,&quot;left&quot;:43.83937007874015,&quot;top&quot;:104.15,&quot;width&quot;:859.7418897637796}"/>
</p:tagLst>
</file>

<file path=ppt/tags/tag185.xml><?xml version="1.0" encoding="utf-8"?>
<p:tagLst xmlns:p="http://schemas.openxmlformats.org/presentationml/2006/main">
  <p:tag name="YOO_CHATSHAPE_TYPE" val="YOO_CHATSHAPE_CHILDDECORATE"/>
  <p:tag name="TAG_CONTENT_GROUPINDEX" val="4"/>
  <p:tag name="TAG_CONTENT_DIAGRAM_INDEX" val="5c193f9a7e5148db819b09e4fef09da8"/>
  <p:tag name="TAG_CONTENT_SUBINDEX" val="4"/>
  <p:tag name="YOO_CHATSHAPE_LINK" val="sp:子标题4"/>
  <p:tag name="KSO_WM_DIAGRAM_VIRTUALLY_FRAME" val="{&quot;height&quot;:388.50362204724405,&quot;left&quot;:43.83937007874015,&quot;top&quot;:104.15,&quot;width&quot;:859.7418897637796}"/>
</p:tagLst>
</file>

<file path=ppt/tags/tag186.xml><?xml version="1.0" encoding="utf-8"?>
<p:tagLst xmlns:p="http://schemas.openxmlformats.org/presentationml/2006/main">
  <p:tag name="YOO_CHATSHAPE_TYPE" val="YOO_CHATSHAPE_NUM"/>
  <p:tag name="TAG_CONTENT_GROUPINDEX" val="3"/>
  <p:tag name="TAG_CONTENT_DIAGRAM_INDEX" val="5c193f9a7e5148db819b09e4fef09da8"/>
  <p:tag name="TAG_CONTENT_SUBINDEX" val="3"/>
  <p:tag name="KSO_WM_DIAGRAM_VIRTUALLY_FRAME" val="{&quot;height&quot;:388.50362204724405,&quot;left&quot;:43.83937007874015,&quot;top&quot;:104.15,&quot;width&quot;:859.7418897637796}"/>
</p:tagLst>
</file>

<file path=ppt/tags/tag187.xml><?xml version="1.0" encoding="utf-8"?>
<p:tagLst xmlns:p="http://schemas.openxmlformats.org/presentationml/2006/main">
  <p:tag name="YOO_CHATSHAPE_TYPE" val="YOO_CHATSHAPE_NUM"/>
  <p:tag name="TAG_CONTENT_GROUPINDEX" val="2"/>
  <p:tag name="TAG_CONTENT_DIAGRAM_INDEX" val="5c193f9a7e5148db819b09e4fef09da8"/>
  <p:tag name="TAG_CONTENT_SUBINDEX" val="2"/>
  <p:tag name="KSO_WM_DIAGRAM_VIRTUALLY_FRAME" val="{&quot;height&quot;:388.50362204724405,&quot;left&quot;:43.83937007874015,&quot;top&quot;:104.15,&quot;width&quot;:859.7418897637796}"/>
</p:tagLst>
</file>

<file path=ppt/tags/tag188.xml><?xml version="1.0" encoding="utf-8"?>
<p:tagLst xmlns:p="http://schemas.openxmlformats.org/presentationml/2006/main">
  <p:tag name="YOO_CHATSHAPE_TYPE" val="YOO_CHATSHAPE_NUM"/>
  <p:tag name="TAG_CONTENT_GROUPINDEX" val="4"/>
  <p:tag name="TAG_CONTENT_DIAGRAM_INDEX" val="5c193f9a7e5148db819b09e4fef09da8"/>
  <p:tag name="TAG_CONTENT_SUBINDEX" val="4"/>
  <p:tag name="KSO_WM_DIAGRAM_VIRTUALLY_FRAME" val="{&quot;height&quot;:388.50362204724405,&quot;left&quot;:43.83937007874015,&quot;top&quot;:104.15,&quot;width&quot;:859.7418897637796}"/>
</p:tagLst>
</file>

<file path=ppt/tags/tag189.xml><?xml version="1.0" encoding="utf-8"?>
<p:tagLst xmlns:p="http://schemas.openxmlformats.org/presentationml/2006/main">
  <p:tag name="YOO_CHATSHAPE_TYPE" val="YOO_CHATSHAPE_CHILDTITLE"/>
  <p:tag name="TAG_CONTENT_GROUPINDEX" val="1"/>
  <p:tag name="TAG_CONTENT_DIAGRAM_INDEX" val="5c193f9a7e5148db819b09e4fef09da8"/>
  <p:tag name="TAG_CONTENT_SUBINDEX" val="1"/>
  <p:tag name="KSO_WM_DIAGRAM_VIRTUALLY_FRAME" val="{&quot;height&quot;:388.50362204724405,&quot;left&quot;:43.83937007874015,&quot;top&quot;:104.15,&quot;width&quot;:859.7418897637796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YOO_CHATSHAPE_TYPE" val="YOO_CHATSHAPE_CHILDTITLE"/>
  <p:tag name="TAG_CONTENT_GROUPINDEX" val="2"/>
  <p:tag name="TAG_CONTENT_DIAGRAM_INDEX" val="5c193f9a7e5148db819b09e4fef09da8"/>
  <p:tag name="TAG_CONTENT_SUBINDEX" val="2"/>
  <p:tag name="KSO_WM_DIAGRAM_VIRTUALLY_FRAME" val="{&quot;height&quot;:388.50362204724405,&quot;left&quot;:43.83937007874015,&quot;top&quot;:104.15,&quot;width&quot;:859.7418897637796}"/>
</p:tagLst>
</file>

<file path=ppt/tags/tag191.xml><?xml version="1.0" encoding="utf-8"?>
<p:tagLst xmlns:p="http://schemas.openxmlformats.org/presentationml/2006/main">
  <p:tag name="YOO_CHATSHAPE_TYPE" val="YOO_CHATSHAPE_CHILDTITLE"/>
  <p:tag name="TAG_CONTENT_GROUPINDEX" val="3"/>
  <p:tag name="TAG_CONTENT_DIAGRAM_INDEX" val="5c193f9a7e5148db819b09e4fef09da8"/>
  <p:tag name="TAG_CONTENT_SUBINDEX" val="3"/>
  <p:tag name="KSO_WM_DIAGRAM_VIRTUALLY_FRAME" val="{&quot;height&quot;:388.50362204724405,&quot;left&quot;:43.83937007874015,&quot;top&quot;:104.15,&quot;width&quot;:859.7418897637796}"/>
</p:tagLst>
</file>

<file path=ppt/tags/tag192.xml><?xml version="1.0" encoding="utf-8"?>
<p:tagLst xmlns:p="http://schemas.openxmlformats.org/presentationml/2006/main">
  <p:tag name="YOO_CHATSHAPE_TYPE" val="YOO_CHATSHAPE_CHILDTITLE"/>
  <p:tag name="TAG_CONTENT_GROUPINDEX" val="4"/>
  <p:tag name="TAG_CONTENT_DIAGRAM_INDEX" val="5c193f9a7e5148db819b09e4fef09da8"/>
  <p:tag name="TAG_CONTENT_SUBINDEX" val="4"/>
  <p:tag name="KSO_WM_DIAGRAM_VIRTUALLY_FRAME" val="{&quot;height&quot;:388.50362204724405,&quot;left&quot;:43.83937007874015,&quot;top&quot;:104.15,&quot;width&quot;:859.7418897637796}"/>
</p:tagLst>
</file>

<file path=ppt/tags/tag193.xml><?xml version="1.0" encoding="utf-8"?>
<p:tagLst xmlns:p="http://schemas.openxmlformats.org/presentationml/2006/main">
  <p:tag name="YOO_CHATSHAPE_TYPE" val="YOO_CHATSHAPE_CHILDCONTENT"/>
  <p:tag name="TAG_CONTENT_GROUPINDEX" val="1"/>
  <p:tag name="TAG_CONTENT_DIAGRAM_INDEX" val="5c193f9a7e5148db819b09e4fef09da8"/>
  <p:tag name="TAG_CONTENT_SUBINDEX" val="1"/>
  <p:tag name="KSO_WM_DIAGRAM_VIRTUALLY_FRAME" val="{&quot;height&quot;:388.50362204724405,&quot;left&quot;:43.83937007874015,&quot;top&quot;:104.15,&quot;width&quot;:859.7418897637796}"/>
</p:tagLst>
</file>

<file path=ppt/tags/tag194.xml><?xml version="1.0" encoding="utf-8"?>
<p:tagLst xmlns:p="http://schemas.openxmlformats.org/presentationml/2006/main">
  <p:tag name="YOO_CHATSHAPE_TYPE" val="YOO_CHATSHAPE_CHILDCONTENT"/>
  <p:tag name="TAG_CONTENT_GROUPINDEX" val="2"/>
  <p:tag name="TAG_CONTENT_DIAGRAM_INDEX" val="5c193f9a7e5148db819b09e4fef09da8"/>
  <p:tag name="TAG_CONTENT_SUBINDEX" val="2"/>
  <p:tag name="KSO_WM_DIAGRAM_VIRTUALLY_FRAME" val="{&quot;height&quot;:388.50362204724405,&quot;left&quot;:43.83937007874015,&quot;top&quot;:104.15,&quot;width&quot;:859.7418897637796}"/>
</p:tagLst>
</file>

<file path=ppt/tags/tag195.xml><?xml version="1.0" encoding="utf-8"?>
<p:tagLst xmlns:p="http://schemas.openxmlformats.org/presentationml/2006/main">
  <p:tag name="YOO_CHATSHAPE_TYPE" val="YOO_CHATSHAPE_CHILDCONTENT"/>
  <p:tag name="TAG_CONTENT_GROUPINDEX" val="3"/>
  <p:tag name="TAG_CONTENT_DIAGRAM_INDEX" val="5c193f9a7e5148db819b09e4fef09da8"/>
  <p:tag name="TAG_CONTENT_SUBINDEX" val="3"/>
  <p:tag name="KSO_WM_DIAGRAM_VIRTUALLY_FRAME" val="{&quot;height&quot;:388.50362204724405,&quot;left&quot;:43.83937007874015,&quot;top&quot;:104.15,&quot;width&quot;:859.7418897637796}"/>
</p:tagLst>
</file>

<file path=ppt/tags/tag196.xml><?xml version="1.0" encoding="utf-8"?>
<p:tagLst xmlns:p="http://schemas.openxmlformats.org/presentationml/2006/main">
  <p:tag name="YOO_CHATSHAPE_TYPE" val="YOO_CHATSHAPE_CHILDCONTENT"/>
  <p:tag name="TAG_CONTENT_GROUPINDEX" val="4"/>
  <p:tag name="TAG_CONTENT_DIAGRAM_INDEX" val="5c193f9a7e5148db819b09e4fef09da8"/>
  <p:tag name="TAG_CONTENT_SUBINDEX" val="4"/>
  <p:tag name="KSO_WM_DIAGRAM_VIRTUALLY_FRAME" val="{&quot;height&quot;:388.50362204724405,&quot;left&quot;:43.83937007874015,&quot;top&quot;:104.15,&quot;width&quot;:859.7418897637796}"/>
</p:tagLst>
</file>

<file path=ppt/tags/tag197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e8448784e68146c8954e7ff018a541f2"/>
</p:tagLst>
</file>

<file path=ppt/tags/tag198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036063813bd545c6b3926feaefadc940"/>
</p:tagLst>
</file>

<file path=ppt/tags/tag199.xml><?xml version="1.0" encoding="utf-8"?>
<p:tagLst xmlns:p="http://schemas.openxmlformats.org/presentationml/2006/main">
  <p:tag name="TAG_CONTENT_TYPE" val="二级大纲4"/>
  <p:tag name="YOO_CHATPAGE_TYPE" val="YOO_CHATPAGE_MULTCONTENT"/>
  <p:tag name="AIGCCREATORID" val="AIGC生成内容仅供参考-2024/5/26 20:24:42 -2281906"/>
  <p:tag name="KSO_WM_SLIDE_THEME_ID" val="3302748"/>
  <p:tag name="KSO_WM_SLIDE_THEME_NAME" val="清新弥散风主题"/>
  <p:tag name="KSO_WM_SLIDE_TYPE" val="text"/>
</p:tagLst>
</file>

<file path=ppt/tags/tag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1.0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YOO_CHATSHAPE_TYPE" val="YOO_CHATSHAPE_DECORATION"/>
  <p:tag name="TAG_CONTENT_DIAGRAM_INDEX" val="5c193f9a7e5148db819b09e4fef09da8"/>
  <p:tag name="KSO_WM_DIAGRAM_VIRTUALLY_FRAME" val="{&quot;height&quot;:388.50362204724405,&quot;left&quot;:43.83937007874015,&quot;top&quot;:104.15,&quot;width&quot;:859.7418897637796}"/>
</p:tagLst>
</file>

<file path=ppt/tags/tag201.xml><?xml version="1.0" encoding="utf-8"?>
<p:tagLst xmlns:p="http://schemas.openxmlformats.org/presentationml/2006/main">
  <p:tag name="YOO_CHATSHAPE_TYPE" val="YOO_CHATSHAPE_CHILDDECORATE"/>
  <p:tag name="TAG_CONTENT_GROUPINDEX" val="1"/>
  <p:tag name="TAG_CONTENT_DIAGRAM_INDEX" val="5c193f9a7e5148db819b09e4fef09da8"/>
  <p:tag name="TAG_CONTENT_SUBINDEX" val="1"/>
  <p:tag name="YOO_CHATSHAPE_LINK" val="sp:子标题1"/>
  <p:tag name="KSO_WM_DIAGRAM_VIRTUALLY_FRAME" val="{&quot;height&quot;:388.50362204724405,&quot;left&quot;:43.83937007874015,&quot;top&quot;:104.15,&quot;width&quot;:859.7418897637796}"/>
</p:tagLst>
</file>

<file path=ppt/tags/tag202.xml><?xml version="1.0" encoding="utf-8"?>
<p:tagLst xmlns:p="http://schemas.openxmlformats.org/presentationml/2006/main">
  <p:tag name="YOO_CHATSHAPE_TYPE" val="YOO_CHATSHAPE_CHILDDECORATE"/>
  <p:tag name="TAG_CONTENT_GROUPINDEX" val="3"/>
  <p:tag name="TAG_CONTENT_DIAGRAM_INDEX" val="5c193f9a7e5148db819b09e4fef09da8"/>
  <p:tag name="TAG_CONTENT_SUBINDEX" val="3"/>
  <p:tag name="YOO_CHATSHAPE_LINK" val="sp:子标题3"/>
  <p:tag name="KSO_WM_DIAGRAM_VIRTUALLY_FRAME" val="{&quot;height&quot;:388.50362204724405,&quot;left&quot;:43.83937007874015,&quot;top&quot;:104.15,&quot;width&quot;:859.7418897637796}"/>
</p:tagLst>
</file>

<file path=ppt/tags/tag203.xml><?xml version="1.0" encoding="utf-8"?>
<p:tagLst xmlns:p="http://schemas.openxmlformats.org/presentationml/2006/main">
  <p:tag name="YOO_CHATSHAPE_TYPE" val="YOO_CHATSHAPE_CHILDDECORATE"/>
  <p:tag name="TAG_CONTENT_GROUPINDEX" val="4"/>
  <p:tag name="TAG_CONTENT_DIAGRAM_INDEX" val="5c193f9a7e5148db819b09e4fef09da8"/>
  <p:tag name="TAG_CONTENT_SUBINDEX" val="4"/>
  <p:tag name="YOO_CHATSHAPE_LINK" val="sp:子标题4"/>
  <p:tag name="KSO_WM_DIAGRAM_VIRTUALLY_FRAME" val="{&quot;height&quot;:388.50362204724405,&quot;left&quot;:43.83937007874015,&quot;top&quot;:104.15,&quot;width&quot;:859.7418897637796}"/>
</p:tagLst>
</file>

<file path=ppt/tags/tag204.xml><?xml version="1.0" encoding="utf-8"?>
<p:tagLst xmlns:p="http://schemas.openxmlformats.org/presentationml/2006/main">
  <p:tag name="YOO_CHATSHAPE_TYPE" val="YOO_CHATSHAPE_NUM"/>
  <p:tag name="TAG_CONTENT_GROUPINDEX" val="1"/>
  <p:tag name="TAG_CONTENT_DIAGRAM_INDEX" val="5c193f9a7e5148db819b09e4fef09da8"/>
  <p:tag name="TAG_CONTENT_SUBINDEX" val="1"/>
  <p:tag name="KSO_WM_DIAGRAM_VIRTUALLY_FRAME" val="{&quot;height&quot;:388.50362204724405,&quot;left&quot;:43.83937007874015,&quot;top&quot;:104.15,&quot;width&quot;:859.7418897637796}"/>
</p:tagLst>
</file>

<file path=ppt/tags/tag205.xml><?xml version="1.0" encoding="utf-8"?>
<p:tagLst xmlns:p="http://schemas.openxmlformats.org/presentationml/2006/main">
  <p:tag name="YOO_CHATSHAPE_TYPE" val="YOO_CHATSHAPE_NUM"/>
  <p:tag name="TAG_CONTENT_GROUPINDEX" val="3"/>
  <p:tag name="TAG_CONTENT_DIAGRAM_INDEX" val="5c193f9a7e5148db819b09e4fef09da8"/>
  <p:tag name="TAG_CONTENT_SUBINDEX" val="3"/>
  <p:tag name="KSO_WM_DIAGRAM_VIRTUALLY_FRAME" val="{&quot;height&quot;:388.50362204724405,&quot;left&quot;:43.83937007874015,&quot;top&quot;:104.15,&quot;width&quot;:859.7418897637796}"/>
</p:tagLst>
</file>

<file path=ppt/tags/tag206.xml><?xml version="1.0" encoding="utf-8"?>
<p:tagLst xmlns:p="http://schemas.openxmlformats.org/presentationml/2006/main">
  <p:tag name="YOO_CHATSHAPE_TYPE" val="YOO_CHATSHAPE_NUM"/>
  <p:tag name="TAG_CONTENT_GROUPINDEX" val="4"/>
  <p:tag name="TAG_CONTENT_DIAGRAM_INDEX" val="5c193f9a7e5148db819b09e4fef09da8"/>
  <p:tag name="TAG_CONTENT_SUBINDEX" val="4"/>
  <p:tag name="KSO_WM_DIAGRAM_VIRTUALLY_FRAME" val="{&quot;height&quot;:388.50362204724405,&quot;left&quot;:43.83937007874015,&quot;top&quot;:104.15,&quot;width&quot;:859.7418897637796}"/>
</p:tagLst>
</file>

<file path=ppt/tags/tag207.xml><?xml version="1.0" encoding="utf-8"?>
<p:tagLst xmlns:p="http://schemas.openxmlformats.org/presentationml/2006/main">
  <p:tag name="YOO_CHATSHAPE_TYPE" val="YOO_CHATSHAPE_CHILDTITLE"/>
  <p:tag name="TAG_CONTENT_GROUPINDEX" val="1"/>
  <p:tag name="TAG_CONTENT_DIAGRAM_INDEX" val="5c193f9a7e5148db819b09e4fef09da8"/>
  <p:tag name="TAG_CONTENT_SUBINDEX" val="1"/>
  <p:tag name="KSO_WM_DIAGRAM_VIRTUALLY_FRAME" val="{&quot;height&quot;:388.50362204724405,&quot;left&quot;:43.83937007874015,&quot;top&quot;:104.15,&quot;width&quot;:859.7418897637796}"/>
</p:tagLst>
</file>

<file path=ppt/tags/tag208.xml><?xml version="1.0" encoding="utf-8"?>
<p:tagLst xmlns:p="http://schemas.openxmlformats.org/presentationml/2006/main">
  <p:tag name="YOO_CHATSHAPE_TYPE" val="YOO_CHATSHAPE_CHILDTITLE"/>
  <p:tag name="TAG_CONTENT_GROUPINDEX" val="2"/>
  <p:tag name="TAG_CONTENT_DIAGRAM_INDEX" val="5c193f9a7e5148db819b09e4fef09da8"/>
  <p:tag name="TAG_CONTENT_SUBINDEX" val="2"/>
  <p:tag name="KSO_WM_DIAGRAM_VIRTUALLY_FRAME" val="{&quot;height&quot;:388.50362204724405,&quot;left&quot;:43.83937007874015,&quot;top&quot;:104.15,&quot;width&quot;:859.7418897637796}"/>
</p:tagLst>
</file>

<file path=ppt/tags/tag209.xml><?xml version="1.0" encoding="utf-8"?>
<p:tagLst xmlns:p="http://schemas.openxmlformats.org/presentationml/2006/main">
  <p:tag name="YOO_CHATSHAPE_TYPE" val="YOO_CHATSHAPE_CHILDTITLE"/>
  <p:tag name="TAG_CONTENT_GROUPINDEX" val="3"/>
  <p:tag name="TAG_CONTENT_DIAGRAM_INDEX" val="5c193f9a7e5148db819b09e4fef09da8"/>
  <p:tag name="TAG_CONTENT_SUBINDEX" val="3"/>
  <p:tag name="KSO_WM_DIAGRAM_VIRTUALLY_FRAME" val="{&quot;height&quot;:388.50362204724405,&quot;left&quot;:43.83937007874015,&quot;top&quot;:104.15,&quot;width&quot;:859.7418897637796}"/>
</p:tagLst>
</file>

<file path=ppt/tags/tag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UNIT_TYPE" val="i"/>
  <p:tag name="KSO_WM_UNIT_INDEX" val="1"/>
</p:tagLst>
</file>

<file path=ppt/tags/tag210.xml><?xml version="1.0" encoding="utf-8"?>
<p:tagLst xmlns:p="http://schemas.openxmlformats.org/presentationml/2006/main">
  <p:tag name="YOO_CHATSHAPE_TYPE" val="YOO_CHATSHAPE_CHILDTITLE"/>
  <p:tag name="TAG_CONTENT_GROUPINDEX" val="4"/>
  <p:tag name="TAG_CONTENT_DIAGRAM_INDEX" val="5c193f9a7e5148db819b09e4fef09da8"/>
  <p:tag name="TAG_CONTENT_SUBINDEX" val="4"/>
  <p:tag name="KSO_WM_DIAGRAM_VIRTUALLY_FRAME" val="{&quot;height&quot;:388.50362204724405,&quot;left&quot;:43.83937007874015,&quot;top&quot;:104.15,&quot;width&quot;:859.7418897637796}"/>
</p:tagLst>
</file>

<file path=ppt/tags/tag211.xml><?xml version="1.0" encoding="utf-8"?>
<p:tagLst xmlns:p="http://schemas.openxmlformats.org/presentationml/2006/main">
  <p:tag name="YOO_CHATSHAPE_TYPE" val="YOO_CHATSHAPE_CHILDCONTENT"/>
  <p:tag name="TAG_CONTENT_GROUPINDEX" val="1"/>
  <p:tag name="TAG_CONTENT_DIAGRAM_INDEX" val="5c193f9a7e5148db819b09e4fef09da8"/>
  <p:tag name="TAG_CONTENT_SUBINDEX" val="1"/>
  <p:tag name="KSO_WM_DIAGRAM_VIRTUALLY_FRAME" val="{&quot;height&quot;:388.50362204724405,&quot;left&quot;:43.83937007874015,&quot;top&quot;:104.15,&quot;width&quot;:859.7418897637796}"/>
</p:tagLst>
</file>

<file path=ppt/tags/tag212.xml><?xml version="1.0" encoding="utf-8"?>
<p:tagLst xmlns:p="http://schemas.openxmlformats.org/presentationml/2006/main">
  <p:tag name="YOO_CHATSHAPE_TYPE" val="YOO_CHATSHAPE_CHILDCONTENT"/>
  <p:tag name="TAG_CONTENT_GROUPINDEX" val="3"/>
  <p:tag name="TAG_CONTENT_DIAGRAM_INDEX" val="5c193f9a7e5148db819b09e4fef09da8"/>
  <p:tag name="TAG_CONTENT_SUBINDEX" val="3"/>
  <p:tag name="KSO_WM_DIAGRAM_VIRTUALLY_FRAME" val="{&quot;height&quot;:388.50362204724405,&quot;left&quot;:43.83937007874015,&quot;top&quot;:104.15,&quot;width&quot;:859.7418897637796}"/>
</p:tagLst>
</file>

<file path=ppt/tags/tag213.xml><?xml version="1.0" encoding="utf-8"?>
<p:tagLst xmlns:p="http://schemas.openxmlformats.org/presentationml/2006/main">
  <p:tag name="YOO_CHATSHAPE_TYPE" val="YOO_CHATSHAPE_CHILDCONTENT"/>
  <p:tag name="TAG_CONTENT_GROUPINDEX" val="4"/>
  <p:tag name="TAG_CONTENT_DIAGRAM_INDEX" val="5c193f9a7e5148db819b09e4fef09da8"/>
  <p:tag name="TAG_CONTENT_SUBINDEX" val="4"/>
  <p:tag name="KSO_WM_DIAGRAM_VIRTUALLY_FRAME" val="{&quot;height&quot;:388.50362204724405,&quot;left&quot;:43.83937007874015,&quot;top&quot;:104.15,&quot;width&quot;:859.7418897637796}"/>
</p:tagLst>
</file>

<file path=ppt/tags/tag214.xml><?xml version="1.0" encoding="utf-8"?>
<p:tagLst xmlns:p="http://schemas.openxmlformats.org/presentationml/2006/main">
  <p:tag name="YOO_CHATSHAPE_TYPE" val="YOO_CHATSHAPE_TITLE"/>
  <p:tag name="TAG_CONTENT_DIAGRAM_INDEX" val="e8448784e68146c8954e7ff018a541f2"/>
</p:tagLst>
</file>

<file path=ppt/tags/tag215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036063813bd545c6b3926feaefadc940"/>
</p:tagLst>
</file>

<file path=ppt/tags/tag216.xml><?xml version="1.0" encoding="utf-8"?>
<p:tagLst xmlns:p="http://schemas.openxmlformats.org/presentationml/2006/main">
  <p:tag name="TAG_CONTENT_TYPE" val="二级大纲4"/>
  <p:tag name="YOO_CHATPAGE_TYPE" val="YOO_CHATPAGE_MULTCONTENT"/>
  <p:tag name="AIGCCREATORID" val="AIGC生成内容仅供参考-2024/5/26 20:24:42 -2281906"/>
  <p:tag name="KSO_WM_SLIDE_THEME_ID" val="3302748"/>
  <p:tag name="KSO_WM_SLIDE_THEME_NAME" val="清新弥散风主题"/>
  <p:tag name="KSO_WM_SLIDE_TYPE" val="text"/>
</p:tagLst>
</file>

<file path=ppt/tags/tag2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2*l_h_i*1_1_2"/>
  <p:tag name="KSO_WM_TEMPLATE_CATEGORY" val="custom"/>
  <p:tag name="KSO_WM_TEMPLATE_INDEX" val="20230259"/>
  <p:tag name="KSO_WM_UNIT_LAYERLEVEL" val="1_1_1"/>
  <p:tag name="KSO_WM_TAG_VERSION" val="1.0"/>
  <p:tag name="KSO_WM_DIAGRAM_GROUP_CODE" val="l1-1"/>
  <p:tag name="KSO_WM_UNIT_TYPE" val="l_h_i"/>
  <p:tag name="KSO_WM_UNIT_INDEX" val="1_1_2"/>
  <p:tag name="KSO_WM_DIAGRAM_VERSION" val="3"/>
  <p:tag name="KSO_WM_DIAGRAM_MAX_ITEMCNT" val="6"/>
  <p:tag name="KSO_WM_DIAGRAM_MIN_ITEMCNT" val="2"/>
  <p:tag name="KSO_WM_DIAGRAM_VIRTUALLY_FRAME" val="{&quot;height&quot;:500.3,&quot;left&quot;:27.05,&quot;top&quot;:13.7,&quot;width&quot;:906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2*l_h_i*1_2_1"/>
  <p:tag name="KSO_WM_TEMPLATE_CATEGORY" val="custom"/>
  <p:tag name="KSO_WM_TEMPLATE_INDEX" val="20230259"/>
  <p:tag name="KSO_WM_UNIT_LAYERLEVEL" val="1_1_1"/>
  <p:tag name="KSO_WM_TAG_VERSION" val="1.0"/>
  <p:tag name="KSO_WM_DIAGRAM_GROUP_CODE" val="l1-1"/>
  <p:tag name="KSO_WM_UNIT_TYPE" val="l_h_i"/>
  <p:tag name="KSO_WM_UNIT_INDEX" val="1_2_1"/>
  <p:tag name="KSO_WM_DIAGRAM_VERSION" val="3"/>
  <p:tag name="KSO_WM_DIAGRAM_MAX_ITEMCNT" val="6"/>
  <p:tag name="KSO_WM_DIAGRAM_MIN_ITEMCNT" val="2"/>
  <p:tag name="KSO_WM_DIAGRAM_VIRTUALLY_FRAME" val="{&quot;height&quot;:500.3,&quot;left&quot;:27.05,&quot;top&quot;:13.7,&quot;width&quot;:906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14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ID" val="custom20230259_2*l_h_i*1_2_2"/>
  <p:tag name="KSO_WM_TEMPLATE_CATEGORY" val="custom"/>
  <p:tag name="KSO_WM_TEMPLATE_INDEX" val="20230259"/>
  <p:tag name="KSO_WM_UNIT_LAYERLEVEL" val="1_1_1"/>
  <p:tag name="KSO_WM_TAG_VERSION" val="1.0"/>
  <p:tag name="KSO_WM_DIAGRAM_GROUP_CODE" val="l1-1"/>
  <p:tag name="KSO_WM_DIAGRAM_VERSION" val="3"/>
  <p:tag name="KSO_WM_UNIT_PRESET_TEXT" val="02"/>
  <p:tag name="KSO_WM_DIAGRAM_MAX_ITEMCNT" val="6"/>
  <p:tag name="KSO_WM_DIAGRAM_MIN_ITEMCNT" val="2"/>
  <p:tag name="KSO_WM_DIAGRAM_VIRTUALLY_FRAME" val="{&quot;height&quot;:500.3,&quot;left&quot;:27.05,&quot;top&quot;:13.7,&quot;width&quot;: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UNIT_TYPE" val="i"/>
  <p:tag name="KSO_WM_UNIT_INDEX" val="2"/>
</p:tagLst>
</file>

<file path=ppt/tags/tag220.xml><?xml version="1.0" encoding="utf-8"?>
<p:tagLst xmlns:p="http://schemas.openxmlformats.org/presentationml/2006/main">
  <p:tag name="YOO_CHATPAGE_TYPE" val="YOO_CHATPAGE_CATLOG"/>
  <p:tag name="AIGCCREATORID" val="AIGC生成内容仅供参考-2024/5/26 20:24:42 -2281906"/>
  <p:tag name="KSO_WM_SLIDE_ID" val="custom20230259_2"/>
  <p:tag name="KSO_WM_TEMPLATE_SUBCATEGORY" val="29"/>
  <p:tag name="KSO_WM_TEMPLATE_MASTER_TYPE" val="0"/>
  <p:tag name="KSO_WM_TEMPLATE_COLOR_TYPE" val="0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30259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THEME_ID" val="3302748"/>
  <p:tag name="KSO_WM_SLIDE_THEME_NAME" val="清新弥散风主题"/>
</p:tagLst>
</file>

<file path=ppt/tags/tag22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1.0"/>
  <p:tag name="KSO_WM_BEAUTIFY_FLAG" val="#wm#"/>
  <p:tag name="KSO_WM_UNIT_CONTENT_GROUP_TYPE" val="contentchip"/>
  <p:tag name="KSO_WM_UNIT_PRESET_TEXT" val="PART-05"/>
</p:tagLst>
</file>

<file path=ppt/tags/tag2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223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412d02b608f6484fa1e0fa255a3bb759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36_7*b*1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5"/>
  <p:tag name="KSO_WM_UNIT_TYPE" val="b"/>
  <p:tag name="KSO_WM_UNIT_INDEX" val="1"/>
  <p:tag name="KSO_WM_UNIT_PRESET_TEXT" val="章节副标题"/>
</p:tagLst>
</file>

<file path=ppt/tags/tag225.xml><?xml version="1.0" encoding="utf-8"?>
<p:tagLst xmlns:p="http://schemas.openxmlformats.org/presentationml/2006/main">
  <p:tag name="YOO_CHATPAGE_TYPE" val="YOO_CHATPAGE_CHATPER"/>
  <p:tag name="AIGCCREATORID" val="AIGC生成内容仅供参考-2024/5/26 20:24:42 -2281906"/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清新弥散风主题"/>
</p:tagLst>
</file>

<file path=ppt/tags/tag226.xml><?xml version="1.0" encoding="utf-8"?>
<p:tagLst xmlns:p="http://schemas.openxmlformats.org/presentationml/2006/main">
  <p:tag name="YOO_CHATSHAPE_TYPE" val="YOO_CHATSHAPE_CHILDCONTENT"/>
  <p:tag name="TAG_CONTENT_GROUPINDEX" val="1"/>
  <p:tag name="TAG_CONTENT_DIAGRAM_INDEX" val="5a8e26adeb984c7c8e39c4314da08b81"/>
  <p:tag name="TAG_CONTENT_SUBINDEX" val="1"/>
  <p:tag name="KSO_WM_DIAGRAM_VIRTUALLY_FRAME" val="{&quot;height&quot;:453.3014960629921,&quot;left&quot;:59.79133858267717,&quot;top&quot;:24.048503937007858,&quot;width&quot;:852.4586614173228}"/>
</p:tagLst>
</file>

<file path=ppt/tags/tag227.xml><?xml version="1.0" encoding="utf-8"?>
<p:tagLst xmlns:p="http://schemas.openxmlformats.org/presentationml/2006/main">
  <p:tag name="YOO_CHATSHAPE_TYPE" val="YOO_CHATSHAPE_CHILDCONTENT"/>
  <p:tag name="TAG_CONTENT_GROUPINDEX" val="2"/>
  <p:tag name="TAG_CONTENT_DIAGRAM_INDEX" val="5a8e26adeb984c7c8e39c4314da08b81"/>
  <p:tag name="TAG_CONTENT_SUBINDEX" val="2"/>
  <p:tag name="KSO_WM_DIAGRAM_VIRTUALLY_FRAME" val="{&quot;height&quot;:453.3014960629921,&quot;left&quot;:59.79133858267717,&quot;top&quot;:24.048503937007858,&quot;width&quot;:852.4586614173228}"/>
</p:tagLst>
</file>

<file path=ppt/tags/tag228.xml><?xml version="1.0" encoding="utf-8"?>
<p:tagLst xmlns:p="http://schemas.openxmlformats.org/presentationml/2006/main">
  <p:tag name="YOO_CHATSHAPE_TYPE" val="YOO_CHATSHAPE_CHILDCONTENT"/>
  <p:tag name="TAG_CONTENT_GROUPINDEX" val="3"/>
  <p:tag name="TAG_CONTENT_DIAGRAM_INDEX" val="5a8e26adeb984c7c8e39c4314da08b81"/>
  <p:tag name="TAG_CONTENT_SUBINDEX" val="3"/>
  <p:tag name="KSO_WM_DIAGRAM_VIRTUALLY_FRAME" val="{&quot;height&quot;:453.3014960629921,&quot;left&quot;:59.79133858267717,&quot;top&quot;:24.048503937007858,&quot;width&quot;:852.4586614173228}"/>
</p:tagLst>
</file>

<file path=ppt/tags/tag229.xml><?xml version="1.0" encoding="utf-8"?>
<p:tagLst xmlns:p="http://schemas.openxmlformats.org/presentationml/2006/main">
  <p:tag name="YOO_CHATSHAPE_TYPE" val="YOO_CHATSHAPE_CHILDCONTENT"/>
  <p:tag name="TAG_CONTENT_GROUPINDEX" val="4"/>
  <p:tag name="TAG_CONTENT_DIAGRAM_INDEX" val="5a8e26adeb984c7c8e39c4314da08b81"/>
  <p:tag name="TAG_CONTENT_SUBINDEX" val="4"/>
  <p:tag name="KSO_WM_DIAGRAM_VIRTUALLY_FRAME" val="{&quot;height&quot;:453.3014960629921,&quot;left&quot;:59.79133858267717,&quot;top&quot;:24.048503937007858,&quot;width&quot;:852.4586614173228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1"/>
  <p:tag name="KSO_WM_UNIT_LAYERLEVEL" val="1"/>
  <p:tag name="KSO_WM_TAG_VERSION" val="1.0"/>
  <p:tag name="KSO_WM_BEAUTIFY_FLAG" val="#wm#"/>
  <p:tag name="KSO_WM_SLIDE_CONTENT_AREA" val="{&quot;left&quot;:&quot;64.60551&quot;,&quot;top&quot;:&quot;122.9434&quot;,&quot;width&quot;:&quot;806.9443&quot;,&quot;height&quot;:&quot;334.4065&quot;}"/>
  <p:tag name="KSO_WM_UNIT_INDEX" val="1"/>
</p:tagLst>
</file>

<file path=ppt/tags/tag230.xml><?xml version="1.0" encoding="utf-8"?>
<p:tagLst xmlns:p="http://schemas.openxmlformats.org/presentationml/2006/main">
  <p:tag name="KSO_WM_BEAUTIFY_FLAG" val=""/>
  <p:tag name="YOO_CHATSHAPE_TYPE" val="YOO_CHATSHAPE_TITLE"/>
  <p:tag name="TAG_CONTENT_DIAGRAM_INDEX" val="036063813bd545c6b3926feaefadc940"/>
</p:tagLst>
</file>

<file path=ppt/tags/tag231.xml><?xml version="1.0" encoding="utf-8"?>
<p:tagLst xmlns:p="http://schemas.openxmlformats.org/presentationml/2006/main">
  <p:tag name="TAG_CONTENT_TYPE" val="二级大纲4"/>
  <p:tag name="YOO_CHATPAGE_TYPE" val="YOO_CHATPAGE_MULTCONTENT"/>
  <p:tag name="AIGCCREATORID" val="AIGC生成内容仅供参考-2024/5/26 20:24:42 -2281906"/>
  <p:tag name="KSO_WM_SLIDE_THEME_ID" val="3302748"/>
  <p:tag name="KSO_WM_SLIDE_THEME_NAME" val="清新弥散风主题"/>
  <p:tag name="KSO_WM_SLIDE_TYPE" val="text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36_9*f*2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SUBTYPE" val="e"/>
  <p:tag name="KSO_WM_UNIT_NOCLEAR" val="0"/>
  <p:tag name="KSO_WM_UNIT_VALUE" val="8"/>
  <p:tag name="KSO_WM_UNIT_TYPE" val="f"/>
  <p:tag name="KSO_WM_UNIT_INDEX" val="2"/>
  <p:tag name="KSO_WM_UNIT_PRESET_TEXT" val="20XX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36_9*b*1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80"/>
  <p:tag name="KSO_WM_UNIT_TYPE" val="b"/>
  <p:tag name="KSO_WM_UNIT_INDEX" val="1"/>
  <p:tag name="KSO_WM_UNIT_PRESET_TEXT" val="Thank you"/>
</p:tagLst>
</file>

<file path=ppt/tags/tag2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9*a*1"/>
  <p:tag name="KSO_WM_TEMPLATE_CATEGORY" val="custom"/>
  <p:tag name="KSO_WM_TEMPLATE_INDEX" val="20230259"/>
  <p:tag name="KSO_WM_UNIT_LAYERLEVEL" val="1"/>
  <p:tag name="KSO_WM_TAG_VERSION" val="1.0"/>
  <p:tag name="KSO_WM_BEAUTIFY_FLAG" val="#wm#"/>
  <p:tag name="KSO_WM_UNIT_CONTENT_GROUP_TYPE" val="contentchip"/>
  <p:tag name="KSO_WM_UNIT_PRESET_TEXT" val="感谢您的观看"/>
</p:tagLst>
</file>

<file path=ppt/tags/tag235.xml><?xml version="1.0" encoding="utf-8"?>
<p:tagLst xmlns:p="http://schemas.openxmlformats.org/presentationml/2006/main">
  <p:tag name="YOO_CHATPAGE_TYPE" val="YOO_CHATPAGE_END"/>
  <p:tag name="AIGCCREATORID" val="AIGC生成内容仅供参考-2024/5/26 20:24:42 -2281906"/>
  <p:tag name="KSO_WM_SLIDE_ID" val="custom2023025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0259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115.4&quot;,&quot;top&quot;:&quot;60.95&quot;,&quot;width&quot;:&quot;732.2&quot;,&quot;height&quot;:&quot;372.4&quot;}"/>
  <p:tag name="KSO_WM_SLIDE_THEME_ID" val="3302748"/>
  <p:tag name="KSO_WM_SLIDE_THEME_NAME" val="清新弥散风主题"/>
</p:tagLst>
</file>

<file path=ppt/tags/tag236.xml><?xml version="1.0" encoding="utf-8"?>
<p:tagLst xmlns:p="http://schemas.openxmlformats.org/presentationml/2006/main">
  <p:tag name="AIGCCREATORID" val="AIGC生成内容仅供参考-2024/5/26 20:22:20 -2281906"/>
  <p:tag name="TAG_COVER_TYPE" val="插图"/>
  <p:tag name="TAG_COVER_THEME_COLOR" val="黄色"/>
  <p:tag name="TAG_CHATPPT_ID" val="eceb15c98ddd40c9aafb9a04aa22f16d"/>
  <p:tag name="TAG_PRESENTATION_TEMPLATE" val="{&quot;title&quot;:&quot;&quot;,&quot;style&quot;:&quot;\u53EF\u7231\u5361\u901A&quot;,&quot;template_type&quot;:&quot;\u63D2\u56FE&quot;,&quot;color&quot;:&quot;\u9EC4\u8272&quot;,&quot;colorList&quot;:[&quot;#4C380F&quot;,&quot;#FFFEFA&quot;,&quot;#FFFFFF&quot;,&quot;#433525&quot;,&quot;#FDB60E&quot;,&quot;#ffdd27&quot;,&quot;#ffbb1a&quot;,&quot;#ff9a0d&quot;,&quot;#ff7800&quot;,&quot;#e06900&quot;,&quot;#FDB60E&quot;,&quot;#ffdd27&quot;],&quot;background_picture_group&quot;:2,&quot;decorate_id&quot;:&quot;QZhh4wBXgPnm&quot;,&quot;background_section&quot;:&quot;&quot;,&quot;cover_id&quot;:&quot;P2zfauhmtU2D&quot;,&quot;cover_background_index&quot;:3,&quot;end_id&quot;:&quot;XUKvuun5caxd&quot;,&quot;end_background_index&quot;:4,&quot;catalog_id&quot;:&quot;UX4d8tG7WWGp&quot;,&quot;catalog_background_index&quot;:2,&quot;chapter_id&quot;:&quot;nkpvA2zMbBwC&quot;,&quot;chapter_background_index&quot;:1,&quot;content_background_section&quot;:&quot;5&quot;,&quot;content_background_index&quot;:4}"/>
  <p:tag name="YOO_PPT_THEMETITLE" val="YOLOv8算法研究与实现"/>
  <p:tag name="YOO_PPT_THEMEWORD" val="1.yolov8目标检测算法研究：实现基于yolov8的目标检测算法"/>
  <p:tag name="TAG_PRESENTATION_STYLE" val="可爱卡通"/>
  <p:tag name="YOO_CHATPPT" val="1"/>
  <p:tag name="TAG_CHATPAGE_CATLOG_NUM" val="5"/>
  <p:tag name="commondata" val="eyJoZGlkIjoiZWJlZjlhMmExMDJiMWQ1ZWJmMmZiN2Q3NWJkZjM0ZTMifQ=="/>
</p:tagLst>
</file>

<file path=ppt/tags/tag24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1.0"/>
</p:tagLst>
</file>

<file path=ppt/tags/tag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UNIT_TYPE" val="i"/>
  <p:tag name="KSO_WM_UNIT_INDEX" val="3"/>
</p:tagLst>
</file>

<file path=ppt/tags/tag31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1.0"/>
  <p:tag name="KSO_WM_BEAUTIFY_FLAG" val="#wm#"/>
  <p:tag name="KSO_WM_UNIT_CONTENT_GROUP_TYPE" val="contentchip"/>
</p:tagLst>
</file>

<file path=ppt/tags/tag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  <p:tag name="KSO_WM_UNIT_CONTENT_GROUP_TYPE" val="contentchip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1.0"/>
  <p:tag name="KSO_WM_UNIT_TYPE" val="i"/>
  <p:tag name="KSO_WM_UNIT_INDEX" val="1"/>
</p:tagLst>
</file>

<file path=ppt/tags/tag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1.0"/>
  <p:tag name="KSO_WM_UNIT_TYPE" val="i"/>
  <p:tag name="KSO_WM_UNIT_INDEX" val="2"/>
</p:tagLst>
</file>

<file path=ppt/tags/tag3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1.0"/>
  <p:tag name="KSO_WM_UNIT_CONTENT_GROUP_TYPE" val="contentchip"/>
</p:tagLst>
</file>

<file path=ppt/tags/tag4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UNIT_TYPE" val="i"/>
  <p:tag name="KSO_WM_UNIT_INDEX" val="1"/>
</p:tagLst>
</file>

<file path=ppt/tags/tag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1.0"/>
  <p:tag name="KSO_WM_UNIT_TYPE" val="i"/>
  <p:tag name="KSO_WM_UNIT_INDEX" val="2"/>
</p:tagLst>
</file>

<file path=ppt/tags/tag4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1.0"/>
  <p:tag name="KSO_WM_BEAUTIFY_FLAG" val="#wm#"/>
  <p:tag name="KSO_WM_UNIT_PRESET_TEXT" val="单击此处添加标题"/>
</p:tagLst>
</file>

<file path=ppt/tags/tag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1.0"/>
  <p:tag name="KSO_WM_UNIT_CONTENT_GROUP_TYPE" val="contentchip"/>
</p:tagLst>
</file>

<file path=ppt/tags/tag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1.0"/>
  <p:tag name="KSO_WM_BEAUTIFY_FLAG" val="#wm#"/>
  <p:tag name="KSO_WM_UNIT_PRESET_TEXT" val="单击此处添加标题"/>
</p:tagLst>
</file>

<file path=ppt/tags/tag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1.0"/>
  <p:tag name="KSO_WM_UNIT_TYPE" val="i"/>
  <p:tag name="KSO_WM_UNIT_INDEX" val="1"/>
</p:tagLst>
</file>

<file path=ppt/tags/tag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2"/>
  <p:tag name="KSO_WM_UNIT_LAYERLEVEL" val="1"/>
  <p:tag name="KSO_WM_TAG_VERSION" val="1.0"/>
  <p:tag name="KSO_WM_UNIT_TYPE" val="i"/>
  <p:tag name="KSO_WM_UNIT_INDEX" val="2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1.0"/>
  <p:tag name="KSO_WM_BEAUTIFY_FLAG" val="#wm#"/>
  <p:tag name="KSO_WM_UNIT_CONTENT_GROUP_TYPE" val="contentchip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2"/>
  <p:tag name="KSO_WM_UNIT_LAYERLEVEL" val="1"/>
  <p:tag name="KSO_WM_TAG_VERSION" val="1.0"/>
  <p:tag name="KSO_WM_UNIT_TYPE" val="i"/>
  <p:tag name="KSO_WM_UNIT_INDEX" val="2"/>
</p:tagLst>
</file>

<file path=ppt/tags/tag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UNIT_TYPE" val="i"/>
  <p:tag name="KSO_WM_UNIT_INDEX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UNIT_TYPE" val="i"/>
  <p:tag name="KSO_WM_UNIT_INDEX" val="1"/>
</p:tagLst>
</file>

<file path=ppt/tags/tag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1.0"/>
  <p:tag name="KSO_WM_UNIT_TYPE" val="i"/>
  <p:tag name="KSO_WM_UNIT_INDEX" val="2"/>
</p:tagLst>
</file>

<file path=ppt/tags/tag6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1.0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1.0"/>
  <p:tag name="KSO_WM_UNIT_TYPE" val="i"/>
  <p:tag name="KSO_WM_UNIT_INDEX" val="1"/>
</p:tagLst>
</file>

<file path=ppt/tags/tag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1.0"/>
  <p:tag name="KSO_WM_UNIT_TYPE" val="i"/>
  <p:tag name="KSO_WM_UNIT_INDEX" val="2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1.0"/>
  <p:tag name="KSO_WM_BEAUTIFY_FLAG" val="#wm#"/>
  <p:tag name="KSO_WM_UNIT_CONTENT_GROUP_TYPE" val="titlestyle"/>
  <p:tag name="KSO_WM_UNIT_PRESET_TEXT" val="单击此处添加副标题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1.0"/>
</p:tagLst>
</file>

<file path=ppt/tags/tag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  <p:tag name="KSO_WM_UNIT_CONTENT_GROUP_TYPE" val="contentchip"/>
</p:tagLst>
</file>

<file path=ppt/tags/tag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  <p:tag name="KSO_WM_UNIT_CONTENT_GROUP_TYPE" val="contentchip"/>
</p:tagLst>
</file>

<file path=ppt/tags/tag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1.0"/>
  <p:tag name="KSO_WM_BEAUTIFY_FLAG" val="#wm#"/>
  <p:tag name="KSO_WM_UNIT_CONTENT_GROUP_TYPE" val="contentchip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1.0"/>
  <p:tag name="KSO_WM_BEAUTIFY_FLAG" val="#wm#"/>
  <p:tag name="KSO_WM_UNIT_SUBTYPE" val="b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1.0"/>
  <p:tag name="KSO_WM_BEAUTIFY_FLAG" val="#wm#"/>
  <p:tag name="KSO_WM_UNIT_SUBTYPE" val="b"/>
</p:tagLst>
</file>

<file path=ppt/tags/tag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UNIT_TYPE" val="i"/>
  <p:tag name="KSO_WM_UNIT_INDEX" val="1"/>
</p:tagLst>
</file>

<file path=ppt/tags/tag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1.0"/>
  <p:tag name="KSO_WM_UNIT_TYPE" val="i"/>
  <p:tag name="KSO_WM_UNIT_INDEX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59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59"/>
</p:tagLst>
</file>

<file path=ppt/tags/tag9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98.xml><?xml version="1.0" encoding="utf-8"?>
<p:tagLst xmlns:p="http://schemas.openxmlformats.org/presentationml/2006/main">
  <p:tag name="YOO_CHATSHAPE_TYPE" val="YOO_CHATSHAPE_TITLE"/>
  <p:tag name="SHADOWSHAPE" val="true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59_1*b*1"/>
  <p:tag name="KSO_WM_TEMPLATE_CATEGORY" val="custom"/>
  <p:tag name="KSO_WM_TEMPLATE_INDEX" val="20230259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  <p:tag name="KSO_WM_UNIT_PRESET_TEXT" val="WPS,a click to unlimited possibilities"/>
</p:tagLst>
</file>

<file path=ppt/theme/theme1.xml><?xml version="1.0" encoding="utf-8"?>
<a:theme xmlns:a="http://schemas.openxmlformats.org/drawingml/2006/main" name="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1641</Words>
  <Application>WPS 演示</Application>
  <PresentationFormat>宽屏</PresentationFormat>
  <Paragraphs>173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宋体</vt:lpstr>
      <vt:lpstr>Wingdings</vt:lpstr>
      <vt:lpstr>Wingdings</vt:lpstr>
      <vt:lpstr>MiSans Normal</vt:lpstr>
      <vt:lpstr>微软雅黑</vt:lpstr>
      <vt:lpstr>MiSans Heavy</vt:lpstr>
      <vt:lpstr>思源黑体 CN</vt:lpstr>
      <vt:lpstr>黑体</vt:lpstr>
      <vt:lpstr>Arial Unicode MS</vt:lpstr>
      <vt:lpstr>Calibri</vt:lpstr>
      <vt:lpstr>MiSans Heavy</vt:lpstr>
      <vt:lpstr>Segoe Print</vt:lpstr>
      <vt:lpstr>Office 主题</vt:lpstr>
      <vt:lpstr>PowerPoint 演示文稿</vt:lpstr>
      <vt:lpstr>PowerPoint 演示文稿</vt:lpstr>
      <vt:lpstr>PowerPoint 演示文稿</vt:lpstr>
      <vt:lpstr>理论基础</vt:lpstr>
      <vt:lpstr>项目技术特点</vt:lpstr>
      <vt:lpstr>PowerPoint 演示文稿</vt:lpstr>
      <vt:lpstr>PowerPoint 演示文稿</vt:lpstr>
      <vt:lpstr>代码原理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感谢倾听！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dell</dc:creator>
  <cp:keywords>AIGC生成内容仅供参考-2024/5/26 20:22:20 -2281906</cp:keywords>
  <cp:lastModifiedBy>透過指間的陽光</cp:lastModifiedBy>
  <cp:revision>258</cp:revision>
  <dcterms:created xsi:type="dcterms:W3CDTF">2019-06-19T02:08:00Z</dcterms:created>
  <dcterms:modified xsi:type="dcterms:W3CDTF">2024-06-01T13:50:01Z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4FC4A58753EC45BAA94843533EF69EEB_12</vt:lpwstr>
  </property>
</Properties>
</file>